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可画方糖体-繁" panose="02020500000000000000" charset="-122"/>
      <p:regular r:id="rId22"/>
    </p:embeddedFont>
    <p:embeddedFont>
      <p:font typeface="可画乐淘淘-简" panose="02020500000000000000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7" y="8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1.png"/><Relationship Id="rId7" Type="http://schemas.openxmlformats.org/officeDocument/2006/relationships/image" Target="../media/image5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png"/><Relationship Id="rId7" Type="http://schemas.openxmlformats.org/officeDocument/2006/relationships/image" Target="../media/image2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4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1.png"/><Relationship Id="rId7" Type="http://schemas.openxmlformats.org/officeDocument/2006/relationships/image" Target="../media/image7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8.png"/><Relationship Id="rId2" Type="http://schemas.openxmlformats.org/officeDocument/2006/relationships/image" Target="../media/image18.jpeg"/><Relationship Id="rId16" Type="http://schemas.openxmlformats.org/officeDocument/2006/relationships/image" Target="../media/image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27.png"/><Relationship Id="rId19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21.png"/><Relationship Id="rId5" Type="http://schemas.openxmlformats.org/officeDocument/2006/relationships/image" Target="../media/image39.png"/><Relationship Id="rId10" Type="http://schemas.openxmlformats.org/officeDocument/2006/relationships/image" Target="../media/image36.svg"/><Relationship Id="rId4" Type="http://schemas.openxmlformats.org/officeDocument/2006/relationships/image" Target="../media/image38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83456"/>
            <a:ext cx="18705196" cy="15697747"/>
          </a:xfrm>
          <a:custGeom>
            <a:avLst/>
            <a:gdLst/>
            <a:ahLst/>
            <a:cxnLst/>
            <a:rect l="l" t="t" r="r" b="b"/>
            <a:pathLst>
              <a:path w="18705196" h="15697747">
                <a:moveTo>
                  <a:pt x="0" y="0"/>
                </a:moveTo>
                <a:lnTo>
                  <a:pt x="18705196" y="0"/>
                </a:lnTo>
                <a:lnTo>
                  <a:pt x="18705196" y="15697747"/>
                </a:lnTo>
                <a:lnTo>
                  <a:pt x="0" y="15697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9141" b="5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5416973" y="8960589"/>
            <a:ext cx="2801934" cy="1208007"/>
          </a:xfrm>
          <a:custGeom>
            <a:avLst/>
            <a:gdLst/>
            <a:ahLst/>
            <a:cxnLst/>
            <a:rect l="l" t="t" r="r" b="b"/>
            <a:pathLst>
              <a:path w="2801934" h="1208007">
                <a:moveTo>
                  <a:pt x="0" y="0"/>
                </a:moveTo>
                <a:lnTo>
                  <a:pt x="2801934" y="0"/>
                </a:lnTo>
                <a:lnTo>
                  <a:pt x="2801934" y="1208007"/>
                </a:lnTo>
                <a:lnTo>
                  <a:pt x="0" y="1208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7" b="-1717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 descr="嶺南中醫藥文化．旅學．2024_Icon"/>
          <p:cNvSpPr/>
          <p:nvPr/>
        </p:nvSpPr>
        <p:spPr>
          <a:xfrm>
            <a:off x="1690836" y="207503"/>
            <a:ext cx="4194426" cy="4061509"/>
          </a:xfrm>
          <a:custGeom>
            <a:avLst/>
            <a:gdLst/>
            <a:ahLst/>
            <a:cxnLst/>
            <a:rect l="l" t="t" r="r" b="b"/>
            <a:pathLst>
              <a:path w="4194426" h="4061509">
                <a:moveTo>
                  <a:pt x="0" y="0"/>
                </a:moveTo>
                <a:lnTo>
                  <a:pt x="4194426" y="0"/>
                </a:lnTo>
                <a:lnTo>
                  <a:pt x="4194426" y="4061509"/>
                </a:lnTo>
                <a:lnTo>
                  <a:pt x="0" y="406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83" r="-2" b="325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5302253" y="1046168"/>
            <a:ext cx="10899653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>
                <a:solidFill>
                  <a:srgbClr val="2E75B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嶺南中醫藥文化．旅學．2024</a:t>
            </a:r>
          </a:p>
          <a:p>
            <a:pPr algn="ctr">
              <a:lnSpc>
                <a:spcPts val="10800"/>
              </a:lnSpc>
            </a:pPr>
            <a:r>
              <a:rPr lang="en-US" sz="6000">
                <a:solidFill>
                  <a:srgbClr val="2E75B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交流會</a:t>
            </a:r>
          </a:p>
        </p:txBody>
      </p:sp>
      <p:sp>
        <p:nvSpPr>
          <p:cNvPr id="7" name="Freeform 7"/>
          <p:cNvSpPr/>
          <p:nvPr/>
        </p:nvSpPr>
        <p:spPr>
          <a:xfrm>
            <a:off x="11663442" y="6851755"/>
            <a:ext cx="6246297" cy="1611235"/>
          </a:xfrm>
          <a:custGeom>
            <a:avLst/>
            <a:gdLst/>
            <a:ahLst/>
            <a:cxnLst/>
            <a:rect l="l" t="t" r="r" b="b"/>
            <a:pathLst>
              <a:path w="6246297" h="1611235">
                <a:moveTo>
                  <a:pt x="0" y="0"/>
                </a:moveTo>
                <a:lnTo>
                  <a:pt x="6246298" y="0"/>
                </a:lnTo>
                <a:lnTo>
                  <a:pt x="6246298" y="1611235"/>
                </a:lnTo>
                <a:lnTo>
                  <a:pt x="0" y="1611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6571062" y="-314325"/>
            <a:ext cx="8362036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6500">
                <a:solidFill>
                  <a:srgbClr val="2E75B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港澳信義會明道小學</a:t>
            </a:r>
          </a:p>
        </p:txBody>
      </p:sp>
      <p:sp>
        <p:nvSpPr>
          <p:cNvPr id="9" name="Freeform 9"/>
          <p:cNvSpPr/>
          <p:nvPr/>
        </p:nvSpPr>
        <p:spPr>
          <a:xfrm>
            <a:off x="15875690" y="207503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0" y="0"/>
                </a:lnTo>
                <a:lnTo>
                  <a:pt x="1884500" y="1947194"/>
                </a:lnTo>
                <a:lnTo>
                  <a:pt x="0" y="194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-4439890" flipV="1">
            <a:off x="1101789" y="3636396"/>
            <a:ext cx="1178093" cy="1506238"/>
          </a:xfrm>
          <a:custGeom>
            <a:avLst/>
            <a:gdLst/>
            <a:ahLst/>
            <a:cxnLst/>
            <a:rect l="l" t="t" r="r" b="b"/>
            <a:pathLst>
              <a:path w="1178093" h="1506238">
                <a:moveTo>
                  <a:pt x="0" y="1506239"/>
                </a:moveTo>
                <a:lnTo>
                  <a:pt x="1178093" y="1506239"/>
                </a:lnTo>
                <a:lnTo>
                  <a:pt x="1178093" y="0"/>
                </a:lnTo>
                <a:lnTo>
                  <a:pt x="0" y="0"/>
                </a:lnTo>
                <a:lnTo>
                  <a:pt x="0" y="1506239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11956457" y="2665418"/>
            <a:ext cx="1133995" cy="1306661"/>
          </a:xfrm>
          <a:custGeom>
            <a:avLst/>
            <a:gdLst/>
            <a:ahLst/>
            <a:cxnLst/>
            <a:rect l="l" t="t" r="r" b="b"/>
            <a:pathLst>
              <a:path w="1133995" h="1306661">
                <a:moveTo>
                  <a:pt x="0" y="0"/>
                </a:moveTo>
                <a:lnTo>
                  <a:pt x="1133994" y="0"/>
                </a:lnTo>
                <a:lnTo>
                  <a:pt x="1133994" y="1306660"/>
                </a:lnTo>
                <a:lnTo>
                  <a:pt x="0" y="130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 rot="1866379">
            <a:off x="10475332" y="6979801"/>
            <a:ext cx="1271453" cy="1244208"/>
          </a:xfrm>
          <a:custGeom>
            <a:avLst/>
            <a:gdLst/>
            <a:ahLst/>
            <a:cxnLst/>
            <a:rect l="l" t="t" r="r" b="b"/>
            <a:pathLst>
              <a:path w="1271453" h="1244208">
                <a:moveTo>
                  <a:pt x="0" y="0"/>
                </a:moveTo>
                <a:lnTo>
                  <a:pt x="1271452" y="0"/>
                </a:lnTo>
                <a:lnTo>
                  <a:pt x="1271452" y="1244207"/>
                </a:lnTo>
                <a:lnTo>
                  <a:pt x="0" y="1244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532227" y="252471"/>
            <a:ext cx="1640332" cy="1552458"/>
          </a:xfrm>
          <a:custGeom>
            <a:avLst/>
            <a:gdLst/>
            <a:ahLst/>
            <a:cxnLst/>
            <a:rect l="l" t="t" r="r" b="b"/>
            <a:pathLst>
              <a:path w="1640332" h="1552458">
                <a:moveTo>
                  <a:pt x="0" y="0"/>
                </a:moveTo>
                <a:lnTo>
                  <a:pt x="1640333" y="0"/>
                </a:lnTo>
                <a:lnTo>
                  <a:pt x="1640333" y="1552458"/>
                </a:lnTo>
                <a:lnTo>
                  <a:pt x="0" y="15524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/>
          <p:cNvSpPr/>
          <p:nvPr/>
        </p:nvSpPr>
        <p:spPr>
          <a:xfrm rot="382338" flipH="1">
            <a:off x="430523" y="1978260"/>
            <a:ext cx="1379241" cy="1374316"/>
          </a:xfrm>
          <a:custGeom>
            <a:avLst/>
            <a:gdLst/>
            <a:ahLst/>
            <a:cxnLst/>
            <a:rect l="l" t="t" r="r" b="b"/>
            <a:pathLst>
              <a:path w="1379241" h="1374316">
                <a:moveTo>
                  <a:pt x="1379241" y="0"/>
                </a:moveTo>
                <a:lnTo>
                  <a:pt x="0" y="0"/>
                </a:lnTo>
                <a:lnTo>
                  <a:pt x="0" y="1374315"/>
                </a:lnTo>
                <a:lnTo>
                  <a:pt x="1379241" y="1374315"/>
                </a:lnTo>
                <a:lnTo>
                  <a:pt x="137924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 rot="-301329">
            <a:off x="-259903" y="9186073"/>
            <a:ext cx="1236840" cy="1236840"/>
          </a:xfrm>
          <a:custGeom>
            <a:avLst/>
            <a:gdLst/>
            <a:ahLst/>
            <a:cxnLst/>
            <a:rect l="l" t="t" r="r" b="b"/>
            <a:pathLst>
              <a:path w="1236840" h="1236840">
                <a:moveTo>
                  <a:pt x="0" y="0"/>
                </a:moveTo>
                <a:lnTo>
                  <a:pt x="1236840" y="0"/>
                </a:lnTo>
                <a:lnTo>
                  <a:pt x="1236840" y="1236840"/>
                </a:lnTo>
                <a:lnTo>
                  <a:pt x="0" y="1236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6571062" y="4749511"/>
            <a:ext cx="2244088" cy="1766998"/>
          </a:xfrm>
          <a:custGeom>
            <a:avLst/>
            <a:gdLst/>
            <a:ahLst/>
            <a:cxnLst/>
            <a:rect l="l" t="t" r="r" b="b"/>
            <a:pathLst>
              <a:path w="2244088" h="1766998">
                <a:moveTo>
                  <a:pt x="0" y="0"/>
                </a:moveTo>
                <a:lnTo>
                  <a:pt x="2244087" y="0"/>
                </a:lnTo>
                <a:lnTo>
                  <a:pt x="2244087" y="1766999"/>
                </a:lnTo>
                <a:lnTo>
                  <a:pt x="0" y="17669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17" name="圖片 16" descr="一張含有 文字, 螢幕擷取畫面, 圖形, 字型 的圖片&#10;&#10;自動產生的描述">
            <a:extLst>
              <a:ext uri="{FF2B5EF4-FFF2-40B4-BE49-F238E27FC236}">
                <a16:creationId xmlns:a16="http://schemas.microsoft.com/office/drawing/2014/main" id="{A83138AB-E00F-83B7-4A88-ACF4BE980B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3083" y="8948885"/>
            <a:ext cx="4146068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122" y="-661537"/>
            <a:ext cx="18158878" cy="11178639"/>
          </a:xfrm>
          <a:custGeom>
            <a:avLst/>
            <a:gdLst/>
            <a:ahLst/>
            <a:cxnLst/>
            <a:rect l="l" t="t" r="r" b="b"/>
            <a:pathLst>
              <a:path w="18158878" h="11178639">
                <a:moveTo>
                  <a:pt x="0" y="0"/>
                </a:moveTo>
                <a:lnTo>
                  <a:pt x="18158878" y="0"/>
                </a:lnTo>
                <a:lnTo>
                  <a:pt x="18158878" y="11178639"/>
                </a:lnTo>
                <a:lnTo>
                  <a:pt x="0" y="111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3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4325665" y="55103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6317050" y="55103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928094" y="5342405"/>
            <a:ext cx="20273310" cy="6462118"/>
          </a:xfrm>
          <a:custGeom>
            <a:avLst/>
            <a:gdLst/>
            <a:ahLst/>
            <a:cxnLst/>
            <a:rect l="l" t="t" r="r" b="b"/>
            <a:pathLst>
              <a:path w="20273310" h="6462118">
                <a:moveTo>
                  <a:pt x="0" y="0"/>
                </a:moveTo>
                <a:lnTo>
                  <a:pt x="20273310" y="0"/>
                </a:lnTo>
                <a:lnTo>
                  <a:pt x="20273310" y="6462117"/>
                </a:lnTo>
                <a:lnTo>
                  <a:pt x="0" y="6462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3449686" y="2799075"/>
            <a:ext cx="3516638" cy="4688850"/>
          </a:xfrm>
          <a:custGeom>
            <a:avLst/>
            <a:gdLst/>
            <a:ahLst/>
            <a:cxnLst/>
            <a:rect l="l" t="t" r="r" b="b"/>
            <a:pathLst>
              <a:path w="3516638" h="4688850">
                <a:moveTo>
                  <a:pt x="0" y="0"/>
                </a:moveTo>
                <a:lnTo>
                  <a:pt x="3516638" y="0"/>
                </a:lnTo>
                <a:lnTo>
                  <a:pt x="3516638" y="4688850"/>
                </a:lnTo>
                <a:lnTo>
                  <a:pt x="0" y="4688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7150446" y="2393620"/>
            <a:ext cx="5778443" cy="4333833"/>
          </a:xfrm>
          <a:custGeom>
            <a:avLst/>
            <a:gdLst/>
            <a:ahLst/>
            <a:cxnLst/>
            <a:rect l="l" t="t" r="r" b="b"/>
            <a:pathLst>
              <a:path w="5778443" h="4333833">
                <a:moveTo>
                  <a:pt x="0" y="0"/>
                </a:moveTo>
                <a:lnTo>
                  <a:pt x="5778444" y="0"/>
                </a:lnTo>
                <a:lnTo>
                  <a:pt x="5778444" y="4333832"/>
                </a:lnTo>
                <a:lnTo>
                  <a:pt x="0" y="4333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028700" y="2038602"/>
            <a:ext cx="5778443" cy="4333833"/>
          </a:xfrm>
          <a:custGeom>
            <a:avLst/>
            <a:gdLst/>
            <a:ahLst/>
            <a:cxnLst/>
            <a:rect l="l" t="t" r="r" b="b"/>
            <a:pathLst>
              <a:path w="5778443" h="4333833">
                <a:moveTo>
                  <a:pt x="0" y="0"/>
                </a:moveTo>
                <a:lnTo>
                  <a:pt x="5778443" y="0"/>
                </a:lnTo>
                <a:lnTo>
                  <a:pt x="5778443" y="4333833"/>
                </a:lnTo>
                <a:lnTo>
                  <a:pt x="0" y="4333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2885131" y="-247482"/>
            <a:ext cx="853063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8620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香雪製藥-廣東省涼茶養生館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0400" y="6994152"/>
            <a:ext cx="14436322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spc="-44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同學指出喜愛涼茶養生館，</a:t>
            </a:r>
          </a:p>
        </p:txBody>
      </p:sp>
      <p:sp>
        <p:nvSpPr>
          <p:cNvPr id="11" name="Freeform 11"/>
          <p:cNvSpPr/>
          <p:nvPr/>
        </p:nvSpPr>
        <p:spPr>
          <a:xfrm>
            <a:off x="7302846" y="2546020"/>
            <a:ext cx="5778443" cy="4333833"/>
          </a:xfrm>
          <a:custGeom>
            <a:avLst/>
            <a:gdLst/>
            <a:ahLst/>
            <a:cxnLst/>
            <a:rect l="l" t="t" r="r" b="b"/>
            <a:pathLst>
              <a:path w="5778443" h="4333833">
                <a:moveTo>
                  <a:pt x="0" y="0"/>
                </a:moveTo>
                <a:lnTo>
                  <a:pt x="5778444" y="0"/>
                </a:lnTo>
                <a:lnTo>
                  <a:pt x="5778444" y="4333832"/>
                </a:lnTo>
                <a:lnTo>
                  <a:pt x="0" y="4333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3917922" y="7965702"/>
            <a:ext cx="887233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-44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因為可以了解廣東涼茶的歷史文化，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15661" y="8937252"/>
            <a:ext cx="8872339" cy="177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-44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例如：認識了涼茶始祖─葛洪。</a:t>
            </a:r>
          </a:p>
          <a:p>
            <a:pPr algn="ctr">
              <a:lnSpc>
                <a:spcPts val="7279"/>
              </a:lnSpc>
            </a:pPr>
            <a:endParaRPr lang="en-US" sz="4500" spc="-44">
              <a:solidFill>
                <a:srgbClr val="FF914D"/>
              </a:solidFill>
              <a:latin typeface="可画乐淘淘-简"/>
              <a:ea typeface="可画乐淘淘-简"/>
              <a:cs typeface="可画乐淘淘-简"/>
              <a:sym typeface="可画乐淘淘-简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728623"/>
            <a:ext cx="18687498" cy="14015623"/>
          </a:xfrm>
          <a:custGeom>
            <a:avLst/>
            <a:gdLst/>
            <a:ahLst/>
            <a:cxnLst/>
            <a:rect l="l" t="t" r="r" b="b"/>
            <a:pathLst>
              <a:path w="18687498" h="14015623">
                <a:moveTo>
                  <a:pt x="0" y="0"/>
                </a:moveTo>
                <a:lnTo>
                  <a:pt x="18687498" y="0"/>
                </a:lnTo>
                <a:lnTo>
                  <a:pt x="18687498" y="14015623"/>
                </a:lnTo>
                <a:lnTo>
                  <a:pt x="0" y="1401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0735898" y="228462"/>
            <a:ext cx="3118495" cy="5543990"/>
          </a:xfrm>
          <a:custGeom>
            <a:avLst/>
            <a:gdLst/>
            <a:ahLst/>
            <a:cxnLst/>
            <a:rect l="l" t="t" r="r" b="b"/>
            <a:pathLst>
              <a:path w="3118495" h="5543990">
                <a:moveTo>
                  <a:pt x="0" y="0"/>
                </a:moveTo>
                <a:lnTo>
                  <a:pt x="3118494" y="0"/>
                </a:lnTo>
                <a:lnTo>
                  <a:pt x="3118494" y="5543990"/>
                </a:lnTo>
                <a:lnTo>
                  <a:pt x="0" y="5543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4234698" y="298256"/>
            <a:ext cx="3175566" cy="5404403"/>
          </a:xfrm>
          <a:custGeom>
            <a:avLst/>
            <a:gdLst/>
            <a:ahLst/>
            <a:cxnLst/>
            <a:rect l="l" t="t" r="r" b="b"/>
            <a:pathLst>
              <a:path w="3175566" h="5404403">
                <a:moveTo>
                  <a:pt x="0" y="0"/>
                </a:moveTo>
                <a:lnTo>
                  <a:pt x="3175566" y="0"/>
                </a:lnTo>
                <a:lnTo>
                  <a:pt x="3175566" y="5404402"/>
                </a:lnTo>
                <a:lnTo>
                  <a:pt x="0" y="5404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67" r="-14372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2199474" y="1028700"/>
            <a:ext cx="7152615" cy="4286345"/>
          </a:xfrm>
          <a:custGeom>
            <a:avLst/>
            <a:gdLst/>
            <a:ahLst/>
            <a:cxnLst/>
            <a:rect l="l" t="t" r="r" b="b"/>
            <a:pathLst>
              <a:path w="7152615" h="4286345">
                <a:moveTo>
                  <a:pt x="0" y="0"/>
                </a:moveTo>
                <a:lnTo>
                  <a:pt x="7152615" y="0"/>
                </a:lnTo>
                <a:lnTo>
                  <a:pt x="7152615" y="4286345"/>
                </a:lnTo>
                <a:lnTo>
                  <a:pt x="0" y="4286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58" r="-4248" b="-3492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432131" y="5564448"/>
            <a:ext cx="14593836" cy="4328536"/>
          </a:xfrm>
          <a:custGeom>
            <a:avLst/>
            <a:gdLst/>
            <a:ahLst/>
            <a:cxnLst/>
            <a:rect l="l" t="t" r="r" b="b"/>
            <a:pathLst>
              <a:path w="14593836" h="4328536">
                <a:moveTo>
                  <a:pt x="0" y="0"/>
                </a:moveTo>
                <a:lnTo>
                  <a:pt x="14593836" y="0"/>
                </a:lnTo>
                <a:lnTo>
                  <a:pt x="14593836" y="4328536"/>
                </a:lnTo>
                <a:lnTo>
                  <a:pt x="0" y="4328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4234698" y="8197678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79" y="0"/>
                </a:lnTo>
                <a:lnTo>
                  <a:pt x="1764679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6226083" y="8197678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2316338" y="-438288"/>
            <a:ext cx="6172994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FEE59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中醫藥文化體驗學習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02835" y="6823841"/>
            <a:ext cx="6892310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1D907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同學們回到酒店後繼續學習，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1D907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體驗秤藥以及包藥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68076" y="5772452"/>
            <a:ext cx="3798264" cy="3798264"/>
            <a:chOff x="0" y="0"/>
            <a:chExt cx="6350889" cy="6350889"/>
          </a:xfrm>
        </p:grpSpPr>
        <p:sp>
          <p:nvSpPr>
            <p:cNvPr id="12" name="Freeform 12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9"/>
              <a:stretch>
                <a:fillRect l="-16665" r="-16665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10"/>
              <a:stretch>
                <a:fillRect l="-30" r="-30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" name="Freeform 14"/>
          <p:cNvSpPr/>
          <p:nvPr/>
        </p:nvSpPr>
        <p:spPr>
          <a:xfrm rot="1121128">
            <a:off x="11434450" y="6387038"/>
            <a:ext cx="4045876" cy="1271463"/>
          </a:xfrm>
          <a:custGeom>
            <a:avLst/>
            <a:gdLst/>
            <a:ahLst/>
            <a:cxnLst/>
            <a:rect l="l" t="t" r="r" b="b"/>
            <a:pathLst>
              <a:path w="4045876" h="1271463">
                <a:moveTo>
                  <a:pt x="0" y="0"/>
                </a:moveTo>
                <a:lnTo>
                  <a:pt x="4045877" y="0"/>
                </a:lnTo>
                <a:lnTo>
                  <a:pt x="4045877" y="1271464"/>
                </a:lnTo>
                <a:lnTo>
                  <a:pt x="0" y="1271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15" r="-10915"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814069"/>
            <a:ext cx="28134759" cy="21101069"/>
          </a:xfrm>
          <a:custGeom>
            <a:avLst/>
            <a:gdLst/>
            <a:ahLst/>
            <a:cxnLst/>
            <a:rect l="l" t="t" r="r" b="b"/>
            <a:pathLst>
              <a:path w="28134759" h="21101069">
                <a:moveTo>
                  <a:pt x="0" y="0"/>
                </a:moveTo>
                <a:lnTo>
                  <a:pt x="28134759" y="0"/>
                </a:lnTo>
                <a:lnTo>
                  <a:pt x="28134759" y="21101069"/>
                </a:lnTo>
                <a:lnTo>
                  <a:pt x="0" y="21101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364091" y="311654"/>
            <a:ext cx="12316523" cy="923739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484294">
            <a:off x="-206400" y="0"/>
            <a:ext cx="8823758" cy="2759430"/>
          </a:xfrm>
          <a:custGeom>
            <a:avLst/>
            <a:gdLst/>
            <a:ahLst/>
            <a:cxnLst/>
            <a:rect l="l" t="t" r="r" b="b"/>
            <a:pathLst>
              <a:path w="8823758" h="2759430">
                <a:moveTo>
                  <a:pt x="0" y="0"/>
                </a:moveTo>
                <a:lnTo>
                  <a:pt x="8823758" y="0"/>
                </a:lnTo>
                <a:lnTo>
                  <a:pt x="8823758" y="2759430"/>
                </a:lnTo>
                <a:lnTo>
                  <a:pt x="0" y="2759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446265"/>
            <a:ext cx="6172994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FEE59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中醫藥文化體驗學習</a:t>
            </a:r>
          </a:p>
        </p:txBody>
      </p:sp>
      <p:sp>
        <p:nvSpPr>
          <p:cNvPr id="6" name="Freeform 6"/>
          <p:cNvSpPr/>
          <p:nvPr/>
        </p:nvSpPr>
        <p:spPr>
          <a:xfrm>
            <a:off x="540726" y="7551290"/>
            <a:ext cx="3100864" cy="1997755"/>
          </a:xfrm>
          <a:custGeom>
            <a:avLst/>
            <a:gdLst/>
            <a:ahLst/>
            <a:cxnLst/>
            <a:rect l="l" t="t" r="r" b="b"/>
            <a:pathLst>
              <a:path w="3100864" h="1997755">
                <a:moveTo>
                  <a:pt x="0" y="0"/>
                </a:moveTo>
                <a:lnTo>
                  <a:pt x="3100865" y="0"/>
                </a:lnTo>
                <a:lnTo>
                  <a:pt x="3100865" y="1997756"/>
                </a:lnTo>
                <a:lnTo>
                  <a:pt x="0" y="19977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013138"/>
            <a:ext cx="20400184" cy="15300138"/>
          </a:xfrm>
          <a:custGeom>
            <a:avLst/>
            <a:gdLst/>
            <a:ahLst/>
            <a:cxnLst/>
            <a:rect l="l" t="t" r="r" b="b"/>
            <a:pathLst>
              <a:path w="20400184" h="15300138">
                <a:moveTo>
                  <a:pt x="0" y="0"/>
                </a:moveTo>
                <a:lnTo>
                  <a:pt x="20400184" y="0"/>
                </a:lnTo>
                <a:lnTo>
                  <a:pt x="20400184" y="15300138"/>
                </a:lnTo>
                <a:lnTo>
                  <a:pt x="0" y="1530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986297" y="95250"/>
            <a:ext cx="11578779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037430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中國科學院華南植物園溫室館</a:t>
            </a:r>
          </a:p>
        </p:txBody>
      </p:sp>
      <p:sp>
        <p:nvSpPr>
          <p:cNvPr id="4" name="Freeform 4"/>
          <p:cNvSpPr/>
          <p:nvPr/>
        </p:nvSpPr>
        <p:spPr>
          <a:xfrm>
            <a:off x="305779" y="97767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7"/>
                </a:lnTo>
                <a:lnTo>
                  <a:pt x="0" y="169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2297164" y="97767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3" y="0"/>
                </a:lnTo>
                <a:lnTo>
                  <a:pt x="1640723" y="1695307"/>
                </a:lnTo>
                <a:lnTo>
                  <a:pt x="0" y="1695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05779" y="1994594"/>
            <a:ext cx="3919416" cy="7755238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31263" r="-31263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B5B5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EBCEB5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CE9D8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836543" y="1725930"/>
            <a:ext cx="3785998" cy="5246370"/>
            <a:chOff x="0" y="0"/>
            <a:chExt cx="4734560" cy="6560820"/>
          </a:xfrm>
        </p:grpSpPr>
        <p:sp>
          <p:nvSpPr>
            <p:cNvPr id="17" name="Freeform 17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6"/>
              <a:stretch>
                <a:fillRect l="-3867" r="-3867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4151827" y="571500"/>
            <a:ext cx="3313054" cy="6400800"/>
            <a:chOff x="0" y="0"/>
            <a:chExt cx="3286760" cy="6350000"/>
          </a:xfrm>
        </p:grpSpPr>
        <p:sp>
          <p:nvSpPr>
            <p:cNvPr id="29" name="Freeform 29"/>
            <p:cNvSpPr/>
            <p:nvPr/>
          </p:nvSpPr>
          <p:spPr>
            <a:xfrm>
              <a:off x="7620" y="7620"/>
              <a:ext cx="3271520" cy="6334760"/>
            </a:xfrm>
            <a:custGeom>
              <a:avLst/>
              <a:gdLst/>
              <a:ahLst/>
              <a:cxnLst/>
              <a:rect l="l" t="t" r="r" b="b"/>
              <a:pathLst>
                <a:path w="3271520" h="6334760">
                  <a:moveTo>
                    <a:pt x="3271520" y="1236980"/>
                  </a:moveTo>
                  <a:lnTo>
                    <a:pt x="3271520" y="1846580"/>
                  </a:lnTo>
                  <a:moveTo>
                    <a:pt x="3271520" y="1846580"/>
                  </a:moveTo>
                  <a:lnTo>
                    <a:pt x="3271520" y="6334760"/>
                  </a:lnTo>
                  <a:lnTo>
                    <a:pt x="0" y="6334760"/>
                  </a:lnTo>
                  <a:lnTo>
                    <a:pt x="0" y="0"/>
                  </a:lnTo>
                  <a:lnTo>
                    <a:pt x="3271520" y="0"/>
                  </a:lnTo>
                  <a:lnTo>
                    <a:pt x="3271520" y="1236980"/>
                  </a:lnTo>
                </a:path>
              </a:pathLst>
            </a:custGeom>
            <a:blipFill>
              <a:blip r:embed="rId7"/>
              <a:stretch>
                <a:fillRect l="-22612" r="-2261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620" y="7620"/>
              <a:ext cx="3271520" cy="6334760"/>
            </a:xfrm>
            <a:custGeom>
              <a:avLst/>
              <a:gdLst/>
              <a:ahLst/>
              <a:cxnLst/>
              <a:rect l="l" t="t" r="r" b="b"/>
              <a:pathLst>
                <a:path w="3271520" h="6334760">
                  <a:moveTo>
                    <a:pt x="3271520" y="6334760"/>
                  </a:moveTo>
                  <a:lnTo>
                    <a:pt x="0" y="6334760"/>
                  </a:lnTo>
                  <a:lnTo>
                    <a:pt x="0" y="6120130"/>
                  </a:lnTo>
                  <a:lnTo>
                    <a:pt x="3271520" y="6120130"/>
                  </a:lnTo>
                  <a:lnTo>
                    <a:pt x="3271520" y="6334760"/>
                  </a:lnTo>
                  <a:close/>
                  <a:moveTo>
                    <a:pt x="327152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3271520" y="214630"/>
                  </a:lnTo>
                  <a:lnTo>
                    <a:pt x="3271520" y="0"/>
                  </a:lnTo>
                  <a:close/>
                </a:path>
              </a:pathLst>
            </a:custGeom>
            <a:solidFill>
              <a:srgbClr val="D4C4E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620" y="7620"/>
              <a:ext cx="645160" cy="214630"/>
            </a:xfrm>
            <a:custGeom>
              <a:avLst/>
              <a:gdLst/>
              <a:ahLst/>
              <a:cxnLst/>
              <a:rect l="l" t="t" r="r" b="b"/>
              <a:pathLst>
                <a:path w="645160" h="214630">
                  <a:moveTo>
                    <a:pt x="429260" y="214630"/>
                  </a:moveTo>
                  <a:lnTo>
                    <a:pt x="214630" y="214630"/>
                  </a:lnTo>
                  <a:lnTo>
                    <a:pt x="214630" y="0"/>
                  </a:lnTo>
                  <a:lnTo>
                    <a:pt x="429260" y="0"/>
                  </a:lnTo>
                  <a:lnTo>
                    <a:pt x="429260" y="214630"/>
                  </a:lnTo>
                  <a:close/>
                  <a:moveTo>
                    <a:pt x="645160" y="0"/>
                  </a:moveTo>
                  <a:lnTo>
                    <a:pt x="429260" y="0"/>
                  </a:lnTo>
                  <a:lnTo>
                    <a:pt x="429260" y="214630"/>
                  </a:lnTo>
                  <a:lnTo>
                    <a:pt x="643890" y="214630"/>
                  </a:lnTo>
                  <a:lnTo>
                    <a:pt x="645160" y="0"/>
                  </a:lnTo>
                  <a:lnTo>
                    <a:pt x="645160" y="0"/>
                  </a:lnTo>
                  <a:close/>
                  <a:moveTo>
                    <a:pt x="214630" y="0"/>
                  </a:moveTo>
                  <a:lnTo>
                    <a:pt x="0" y="0"/>
                  </a:lnTo>
                  <a:lnTo>
                    <a:pt x="0" y="214630"/>
                  </a:lnTo>
                  <a:lnTo>
                    <a:pt x="214630" y="214630"/>
                  </a:lnTo>
                  <a:lnTo>
                    <a:pt x="214630" y="0"/>
                  </a:lnTo>
                  <a:close/>
                </a:path>
              </a:pathLst>
            </a:custGeom>
            <a:solidFill>
              <a:srgbClr val="FDC6D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3286760" cy="6350000"/>
            </a:xfrm>
            <a:custGeom>
              <a:avLst/>
              <a:gdLst/>
              <a:ahLst/>
              <a:cxnLst/>
              <a:rect l="l" t="t" r="r" b="b"/>
              <a:pathLst>
                <a:path w="3286760" h="6350000">
                  <a:moveTo>
                    <a:pt x="3279140" y="0"/>
                  </a:moveTo>
                  <a:lnTo>
                    <a:pt x="652780" y="0"/>
                  </a:lnTo>
                  <a:lnTo>
                    <a:pt x="436880" y="0"/>
                  </a:lnTo>
                  <a:lnTo>
                    <a:pt x="222250" y="0"/>
                  </a:lnTo>
                  <a:lnTo>
                    <a:pt x="7620" y="0"/>
                  </a:lnTo>
                  <a:cubicBezTo>
                    <a:pt x="3810" y="0"/>
                    <a:pt x="0" y="3810"/>
                    <a:pt x="0" y="7620"/>
                  </a:cubicBezTo>
                  <a:lnTo>
                    <a:pt x="0" y="222250"/>
                  </a:lnTo>
                  <a:lnTo>
                    <a:pt x="0" y="6127750"/>
                  </a:lnTo>
                  <a:lnTo>
                    <a:pt x="0" y="6342380"/>
                  </a:lnTo>
                  <a:cubicBezTo>
                    <a:pt x="0" y="6346190"/>
                    <a:pt x="3810" y="6350000"/>
                    <a:pt x="7620" y="6350000"/>
                  </a:cubicBezTo>
                  <a:lnTo>
                    <a:pt x="3279140" y="6350000"/>
                  </a:lnTo>
                  <a:cubicBezTo>
                    <a:pt x="3282950" y="6350000"/>
                    <a:pt x="3286760" y="6346190"/>
                    <a:pt x="3286760" y="6342380"/>
                  </a:cubicBezTo>
                  <a:lnTo>
                    <a:pt x="3286760" y="6127750"/>
                  </a:lnTo>
                  <a:lnTo>
                    <a:pt x="3286760" y="222250"/>
                  </a:lnTo>
                  <a:lnTo>
                    <a:pt x="3286760" y="7620"/>
                  </a:lnTo>
                  <a:cubicBezTo>
                    <a:pt x="3286760" y="3810"/>
                    <a:pt x="3282950" y="0"/>
                    <a:pt x="3279140" y="0"/>
                  </a:cubicBezTo>
                  <a:close/>
                  <a:moveTo>
                    <a:pt x="222250" y="229870"/>
                  </a:moveTo>
                  <a:lnTo>
                    <a:pt x="436880" y="229870"/>
                  </a:lnTo>
                  <a:lnTo>
                    <a:pt x="651510" y="229870"/>
                  </a:lnTo>
                  <a:lnTo>
                    <a:pt x="3270250" y="229870"/>
                  </a:lnTo>
                  <a:lnTo>
                    <a:pt x="3270250" y="6120130"/>
                  </a:lnTo>
                  <a:lnTo>
                    <a:pt x="15240" y="6120130"/>
                  </a:lnTo>
                  <a:lnTo>
                    <a:pt x="15240" y="229870"/>
                  </a:lnTo>
                  <a:lnTo>
                    <a:pt x="222250" y="229870"/>
                  </a:lnTo>
                  <a:close/>
                  <a:moveTo>
                    <a:pt x="3271520" y="214630"/>
                  </a:moveTo>
                  <a:lnTo>
                    <a:pt x="659130" y="214630"/>
                  </a:lnTo>
                  <a:lnTo>
                    <a:pt x="659130" y="15240"/>
                  </a:lnTo>
                  <a:lnTo>
                    <a:pt x="3271520" y="15240"/>
                  </a:lnTo>
                  <a:lnTo>
                    <a:pt x="3271520" y="214630"/>
                  </a:lnTo>
                  <a:close/>
                  <a:moveTo>
                    <a:pt x="645160" y="214630"/>
                  </a:moveTo>
                  <a:lnTo>
                    <a:pt x="444500" y="214630"/>
                  </a:lnTo>
                  <a:lnTo>
                    <a:pt x="444500" y="15240"/>
                  </a:lnTo>
                  <a:lnTo>
                    <a:pt x="645160" y="15240"/>
                  </a:lnTo>
                  <a:lnTo>
                    <a:pt x="645160" y="214630"/>
                  </a:lnTo>
                  <a:close/>
                  <a:moveTo>
                    <a:pt x="429260" y="214630"/>
                  </a:moveTo>
                  <a:lnTo>
                    <a:pt x="229870" y="214630"/>
                  </a:lnTo>
                  <a:lnTo>
                    <a:pt x="229870" y="15240"/>
                  </a:lnTo>
                  <a:lnTo>
                    <a:pt x="430530" y="15240"/>
                  </a:lnTo>
                  <a:lnTo>
                    <a:pt x="430530" y="214630"/>
                  </a:lnTo>
                  <a:lnTo>
                    <a:pt x="429260" y="214630"/>
                  </a:lnTo>
                  <a:close/>
                  <a:moveTo>
                    <a:pt x="15240" y="15240"/>
                  </a:moveTo>
                  <a:lnTo>
                    <a:pt x="215900" y="15240"/>
                  </a:lnTo>
                  <a:lnTo>
                    <a:pt x="215900" y="215900"/>
                  </a:lnTo>
                  <a:lnTo>
                    <a:pt x="15240" y="215900"/>
                  </a:lnTo>
                  <a:lnTo>
                    <a:pt x="15240" y="15240"/>
                  </a:lnTo>
                  <a:close/>
                  <a:moveTo>
                    <a:pt x="3271520" y="6334760"/>
                  </a:moveTo>
                  <a:lnTo>
                    <a:pt x="15240" y="6334760"/>
                  </a:lnTo>
                  <a:lnTo>
                    <a:pt x="15240" y="6134100"/>
                  </a:lnTo>
                  <a:lnTo>
                    <a:pt x="3271520" y="6134100"/>
                  </a:lnTo>
                  <a:lnTo>
                    <a:pt x="3271520" y="6334760"/>
                  </a:lnTo>
                  <a:close/>
                  <a:moveTo>
                    <a:pt x="167640" y="72390"/>
                  </a:moveTo>
                  <a:lnTo>
                    <a:pt x="125730" y="114300"/>
                  </a:lnTo>
                  <a:lnTo>
                    <a:pt x="168910" y="157480"/>
                  </a:lnTo>
                  <a:cubicBezTo>
                    <a:pt x="171450" y="160020"/>
                    <a:pt x="171450" y="165100"/>
                    <a:pt x="168910" y="167640"/>
                  </a:cubicBezTo>
                  <a:cubicBezTo>
                    <a:pt x="167640" y="168910"/>
                    <a:pt x="165100" y="170180"/>
                    <a:pt x="163830" y="170180"/>
                  </a:cubicBezTo>
                  <a:cubicBezTo>
                    <a:pt x="162560" y="170180"/>
                    <a:pt x="160020" y="168910"/>
                    <a:pt x="158750" y="167640"/>
                  </a:cubicBezTo>
                  <a:lnTo>
                    <a:pt x="114300" y="125730"/>
                  </a:lnTo>
                  <a:lnTo>
                    <a:pt x="71120" y="168910"/>
                  </a:lnTo>
                  <a:cubicBezTo>
                    <a:pt x="69850" y="170180"/>
                    <a:pt x="67310" y="171450"/>
                    <a:pt x="66040" y="171450"/>
                  </a:cubicBezTo>
                  <a:cubicBezTo>
                    <a:pt x="64770" y="171450"/>
                    <a:pt x="63500" y="168910"/>
                    <a:pt x="62230" y="167640"/>
                  </a:cubicBezTo>
                  <a:cubicBezTo>
                    <a:pt x="59690" y="165100"/>
                    <a:pt x="59690" y="160020"/>
                    <a:pt x="62230" y="157480"/>
                  </a:cubicBezTo>
                  <a:lnTo>
                    <a:pt x="104140" y="114300"/>
                  </a:lnTo>
                  <a:lnTo>
                    <a:pt x="62230" y="72390"/>
                  </a:lnTo>
                  <a:cubicBezTo>
                    <a:pt x="59690" y="69850"/>
                    <a:pt x="59690" y="64770"/>
                    <a:pt x="62230" y="62230"/>
                  </a:cubicBezTo>
                  <a:cubicBezTo>
                    <a:pt x="64770" y="59690"/>
                    <a:pt x="69850" y="59690"/>
                    <a:pt x="72390" y="62230"/>
                  </a:cubicBezTo>
                  <a:lnTo>
                    <a:pt x="114300" y="104140"/>
                  </a:lnTo>
                  <a:lnTo>
                    <a:pt x="157480" y="60960"/>
                  </a:lnTo>
                  <a:cubicBezTo>
                    <a:pt x="160020" y="58420"/>
                    <a:pt x="165100" y="58420"/>
                    <a:pt x="167640" y="60960"/>
                  </a:cubicBezTo>
                  <a:cubicBezTo>
                    <a:pt x="171450" y="64770"/>
                    <a:pt x="171450" y="69850"/>
                    <a:pt x="167640" y="72390"/>
                  </a:cubicBezTo>
                  <a:close/>
                  <a:moveTo>
                    <a:pt x="281940" y="170180"/>
                  </a:moveTo>
                  <a:lnTo>
                    <a:pt x="377190" y="170180"/>
                  </a:lnTo>
                  <a:cubicBezTo>
                    <a:pt x="381000" y="170180"/>
                    <a:pt x="384810" y="166370"/>
                    <a:pt x="384810" y="162560"/>
                  </a:cubicBezTo>
                  <a:lnTo>
                    <a:pt x="384810" y="67310"/>
                  </a:lnTo>
                  <a:cubicBezTo>
                    <a:pt x="384810" y="63500"/>
                    <a:pt x="381000" y="59690"/>
                    <a:pt x="377190" y="59690"/>
                  </a:cubicBezTo>
                  <a:lnTo>
                    <a:pt x="281940" y="59690"/>
                  </a:lnTo>
                  <a:cubicBezTo>
                    <a:pt x="278130" y="59690"/>
                    <a:pt x="274320" y="63500"/>
                    <a:pt x="274320" y="67310"/>
                  </a:cubicBezTo>
                  <a:lnTo>
                    <a:pt x="274320" y="163830"/>
                  </a:lnTo>
                  <a:cubicBezTo>
                    <a:pt x="274320" y="166370"/>
                    <a:pt x="278130" y="170180"/>
                    <a:pt x="281940" y="170180"/>
                  </a:cubicBezTo>
                  <a:close/>
                  <a:moveTo>
                    <a:pt x="289560" y="73660"/>
                  </a:moveTo>
                  <a:lnTo>
                    <a:pt x="370840" y="73660"/>
                  </a:lnTo>
                  <a:lnTo>
                    <a:pt x="370840" y="154940"/>
                  </a:lnTo>
                  <a:lnTo>
                    <a:pt x="289560" y="154940"/>
                  </a:lnTo>
                  <a:lnTo>
                    <a:pt x="289560" y="73660"/>
                  </a:lnTo>
                  <a:close/>
                  <a:moveTo>
                    <a:pt x="482600" y="162560"/>
                  </a:moveTo>
                  <a:cubicBezTo>
                    <a:pt x="482600" y="158750"/>
                    <a:pt x="486410" y="154940"/>
                    <a:pt x="490220" y="154940"/>
                  </a:cubicBezTo>
                  <a:lnTo>
                    <a:pt x="600710" y="154940"/>
                  </a:lnTo>
                  <a:cubicBezTo>
                    <a:pt x="604520" y="154940"/>
                    <a:pt x="608330" y="158750"/>
                    <a:pt x="608330" y="162560"/>
                  </a:cubicBezTo>
                  <a:cubicBezTo>
                    <a:pt x="608330" y="166370"/>
                    <a:pt x="604520" y="170180"/>
                    <a:pt x="600710" y="170180"/>
                  </a:cubicBezTo>
                  <a:lnTo>
                    <a:pt x="490220" y="170180"/>
                  </a:lnTo>
                  <a:cubicBezTo>
                    <a:pt x="485140" y="170180"/>
                    <a:pt x="482600" y="166370"/>
                    <a:pt x="482600" y="16256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4524768" y="2188853"/>
            <a:ext cx="4782490" cy="4783447"/>
            <a:chOff x="0" y="0"/>
            <a:chExt cx="6348730" cy="6350000"/>
          </a:xfrm>
        </p:grpSpPr>
        <p:sp>
          <p:nvSpPr>
            <p:cNvPr id="34" name="Freeform 34"/>
            <p:cNvSpPr/>
            <p:nvPr/>
          </p:nvSpPr>
          <p:spPr>
            <a:xfrm>
              <a:off x="12700" y="524510"/>
              <a:ext cx="6324600" cy="5812790"/>
            </a:xfrm>
            <a:custGeom>
              <a:avLst/>
              <a:gdLst/>
              <a:ahLst/>
              <a:cxnLst/>
              <a:rect l="l" t="t" r="r" b="b"/>
              <a:pathLst>
                <a:path w="6324600" h="5812790">
                  <a:moveTo>
                    <a:pt x="6323330" y="591820"/>
                  </a:moveTo>
                  <a:lnTo>
                    <a:pt x="6324600" y="5812790"/>
                  </a:lnTo>
                  <a:lnTo>
                    <a:pt x="6324600" y="5812790"/>
                  </a:lnTo>
                  <a:lnTo>
                    <a:pt x="0" y="5812790"/>
                  </a:lnTo>
                  <a:lnTo>
                    <a:pt x="0" y="0"/>
                  </a:lnTo>
                  <a:lnTo>
                    <a:pt x="6323330" y="0"/>
                  </a:lnTo>
                  <a:moveTo>
                    <a:pt x="6323330" y="0"/>
                  </a:moveTo>
                  <a:lnTo>
                    <a:pt x="6323330" y="591820"/>
                  </a:lnTo>
                </a:path>
              </a:pathLst>
            </a:custGeom>
            <a:blipFill>
              <a:blip r:embed="rId8"/>
              <a:stretch>
                <a:fillRect l="-11271" r="-1127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2700" y="12700"/>
              <a:ext cx="6324600" cy="511810"/>
            </a:xfrm>
            <a:custGeom>
              <a:avLst/>
              <a:gdLst/>
              <a:ahLst/>
              <a:cxnLst/>
              <a:rect l="l" t="t" r="r" b="b"/>
              <a:pathLst>
                <a:path w="6324600" h="511810">
                  <a:moveTo>
                    <a:pt x="6323330" y="0"/>
                  </a:moveTo>
                  <a:lnTo>
                    <a:pt x="6323330" y="232410"/>
                  </a:lnTo>
                  <a:moveTo>
                    <a:pt x="6323330" y="232410"/>
                  </a:moveTo>
                  <a:lnTo>
                    <a:pt x="6324600" y="511810"/>
                  </a:lnTo>
                  <a:lnTo>
                    <a:pt x="6324600" y="511810"/>
                  </a:lnTo>
                  <a:lnTo>
                    <a:pt x="0" y="511810"/>
                  </a:lnTo>
                  <a:lnTo>
                    <a:pt x="0" y="0"/>
                  </a:lnTo>
                  <a:lnTo>
                    <a:pt x="6323330" y="0"/>
                  </a:lnTo>
                </a:path>
              </a:pathLst>
            </a:custGeom>
            <a:solidFill>
              <a:srgbClr val="D4C4E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5062220" y="129540"/>
              <a:ext cx="1275080" cy="6207760"/>
            </a:xfrm>
            <a:custGeom>
              <a:avLst/>
              <a:gdLst/>
              <a:ahLst/>
              <a:cxnLst/>
              <a:rect l="l" t="t" r="r" b="b"/>
              <a:pathLst>
                <a:path w="1275080" h="6207760">
                  <a:moveTo>
                    <a:pt x="1275080" y="6207760"/>
                  </a:moveTo>
                  <a:lnTo>
                    <a:pt x="1037590" y="6207760"/>
                  </a:lnTo>
                  <a:lnTo>
                    <a:pt x="1037590" y="394970"/>
                  </a:lnTo>
                  <a:lnTo>
                    <a:pt x="1275080" y="394970"/>
                  </a:lnTo>
                  <a:lnTo>
                    <a:pt x="1275080" y="6207760"/>
                  </a:lnTo>
                  <a:close/>
                  <a:moveTo>
                    <a:pt x="2794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279400" y="279400"/>
                  </a:lnTo>
                  <a:lnTo>
                    <a:pt x="279400" y="0"/>
                  </a:lnTo>
                  <a:close/>
                  <a:moveTo>
                    <a:pt x="1106170" y="0"/>
                  </a:moveTo>
                  <a:lnTo>
                    <a:pt x="826770" y="0"/>
                  </a:lnTo>
                  <a:lnTo>
                    <a:pt x="826770" y="279400"/>
                  </a:lnTo>
                  <a:lnTo>
                    <a:pt x="1106170" y="279400"/>
                  </a:lnTo>
                  <a:lnTo>
                    <a:pt x="1106170" y="0"/>
                  </a:lnTo>
                  <a:close/>
                  <a:moveTo>
                    <a:pt x="692150" y="0"/>
                  </a:moveTo>
                  <a:lnTo>
                    <a:pt x="412750" y="0"/>
                  </a:lnTo>
                  <a:lnTo>
                    <a:pt x="412750" y="279400"/>
                  </a:lnTo>
                  <a:lnTo>
                    <a:pt x="692150" y="27940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099810" y="1642110"/>
              <a:ext cx="237490" cy="2237740"/>
            </a:xfrm>
            <a:custGeom>
              <a:avLst/>
              <a:gdLst/>
              <a:ahLst/>
              <a:cxnLst/>
              <a:rect l="l" t="t" r="r" b="b"/>
              <a:pathLst>
                <a:path w="237490" h="2237740">
                  <a:moveTo>
                    <a:pt x="237490" y="0"/>
                  </a:moveTo>
                  <a:lnTo>
                    <a:pt x="237490" y="2237740"/>
                  </a:lnTo>
                  <a:lnTo>
                    <a:pt x="0" y="223774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237490" y="0"/>
                  </a:lnTo>
                </a:path>
              </a:pathLst>
            </a:custGeom>
            <a:solidFill>
              <a:srgbClr val="D4C4E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6348730" cy="6350000"/>
            </a:xfrm>
            <a:custGeom>
              <a:avLst/>
              <a:gdLst/>
              <a:ahLst/>
              <a:cxnLst/>
              <a:rect l="l" t="t" r="r" b="b"/>
              <a:pathLst>
                <a:path w="6348730" h="6350000">
                  <a:moveTo>
                    <a:pt x="12700" y="6350000"/>
                  </a:moveTo>
                  <a:cubicBezTo>
                    <a:pt x="6350" y="6350000"/>
                    <a:pt x="0" y="6344920"/>
                    <a:pt x="0" y="6337300"/>
                  </a:cubicBezTo>
                  <a:lnTo>
                    <a:pt x="0" y="12700"/>
                  </a:lnTo>
                  <a:cubicBezTo>
                    <a:pt x="0" y="6350"/>
                    <a:pt x="6350" y="0"/>
                    <a:pt x="12700" y="0"/>
                  </a:cubicBezTo>
                  <a:lnTo>
                    <a:pt x="6337300" y="0"/>
                  </a:lnTo>
                  <a:cubicBezTo>
                    <a:pt x="6341110" y="0"/>
                    <a:pt x="6344920" y="1270"/>
                    <a:pt x="6346190" y="5080"/>
                  </a:cubicBezTo>
                  <a:cubicBezTo>
                    <a:pt x="6348730" y="7620"/>
                    <a:pt x="6348730" y="10160"/>
                    <a:pt x="6348730" y="13970"/>
                  </a:cubicBezTo>
                  <a:lnTo>
                    <a:pt x="6348730" y="524510"/>
                  </a:lnTo>
                  <a:lnTo>
                    <a:pt x="6348730" y="6337300"/>
                  </a:lnTo>
                  <a:cubicBezTo>
                    <a:pt x="6348730" y="6343650"/>
                    <a:pt x="6343650" y="6350000"/>
                    <a:pt x="6336030" y="6350000"/>
                  </a:cubicBezTo>
                  <a:lnTo>
                    <a:pt x="12700" y="6350000"/>
                  </a:lnTo>
                  <a:close/>
                  <a:moveTo>
                    <a:pt x="6323330" y="6323330"/>
                  </a:moveTo>
                  <a:lnTo>
                    <a:pt x="6323330" y="3892550"/>
                  </a:lnTo>
                  <a:lnTo>
                    <a:pt x="6112510" y="3892550"/>
                  </a:lnTo>
                  <a:lnTo>
                    <a:pt x="6112510" y="6323330"/>
                  </a:lnTo>
                  <a:lnTo>
                    <a:pt x="6323330" y="6323330"/>
                  </a:lnTo>
                  <a:close/>
                  <a:moveTo>
                    <a:pt x="6085840" y="6323330"/>
                  </a:moveTo>
                  <a:lnTo>
                    <a:pt x="6085840" y="537210"/>
                  </a:lnTo>
                  <a:lnTo>
                    <a:pt x="26670" y="537210"/>
                  </a:lnTo>
                  <a:lnTo>
                    <a:pt x="26670" y="6323330"/>
                  </a:lnTo>
                  <a:lnTo>
                    <a:pt x="6085840" y="6323330"/>
                  </a:lnTo>
                  <a:close/>
                  <a:moveTo>
                    <a:pt x="6323330" y="3865880"/>
                  </a:moveTo>
                  <a:lnTo>
                    <a:pt x="6323330" y="1656080"/>
                  </a:lnTo>
                  <a:lnTo>
                    <a:pt x="6112510" y="1656080"/>
                  </a:lnTo>
                  <a:lnTo>
                    <a:pt x="6112510" y="3865880"/>
                  </a:lnTo>
                  <a:lnTo>
                    <a:pt x="6323330" y="3865880"/>
                  </a:lnTo>
                  <a:close/>
                  <a:moveTo>
                    <a:pt x="6323330" y="1629410"/>
                  </a:moveTo>
                  <a:lnTo>
                    <a:pt x="6323330" y="537210"/>
                  </a:lnTo>
                  <a:lnTo>
                    <a:pt x="6112510" y="537210"/>
                  </a:lnTo>
                  <a:lnTo>
                    <a:pt x="6112510" y="1629410"/>
                  </a:lnTo>
                  <a:lnTo>
                    <a:pt x="6323330" y="1629410"/>
                  </a:lnTo>
                  <a:close/>
                  <a:moveTo>
                    <a:pt x="6324600" y="511810"/>
                  </a:moveTo>
                  <a:lnTo>
                    <a:pt x="6324600" y="26670"/>
                  </a:lnTo>
                  <a:lnTo>
                    <a:pt x="26670" y="26670"/>
                  </a:lnTo>
                  <a:lnTo>
                    <a:pt x="26670" y="511810"/>
                  </a:lnTo>
                  <a:lnTo>
                    <a:pt x="6324600" y="511810"/>
                  </a:lnTo>
                  <a:close/>
                  <a:moveTo>
                    <a:pt x="5888990" y="421640"/>
                  </a:moveTo>
                  <a:cubicBezTo>
                    <a:pt x="5882640" y="421640"/>
                    <a:pt x="5876290" y="416560"/>
                    <a:pt x="5876290" y="408940"/>
                  </a:cubicBezTo>
                  <a:lnTo>
                    <a:pt x="5876290" y="129540"/>
                  </a:lnTo>
                  <a:cubicBezTo>
                    <a:pt x="5876290" y="121920"/>
                    <a:pt x="5882640" y="116840"/>
                    <a:pt x="5888990" y="116840"/>
                  </a:cubicBezTo>
                  <a:lnTo>
                    <a:pt x="6168390" y="116840"/>
                  </a:lnTo>
                  <a:cubicBezTo>
                    <a:pt x="6174740" y="116840"/>
                    <a:pt x="6181090" y="121920"/>
                    <a:pt x="6181090" y="129540"/>
                  </a:cubicBezTo>
                  <a:lnTo>
                    <a:pt x="6181090" y="408940"/>
                  </a:lnTo>
                  <a:cubicBezTo>
                    <a:pt x="6181090" y="415290"/>
                    <a:pt x="6176010" y="421640"/>
                    <a:pt x="6168390" y="421640"/>
                  </a:cubicBezTo>
                  <a:lnTo>
                    <a:pt x="5888990" y="421640"/>
                  </a:lnTo>
                  <a:close/>
                  <a:moveTo>
                    <a:pt x="6155690" y="394970"/>
                  </a:moveTo>
                  <a:lnTo>
                    <a:pt x="6155690" y="142240"/>
                  </a:lnTo>
                  <a:lnTo>
                    <a:pt x="5902960" y="142240"/>
                  </a:lnTo>
                  <a:lnTo>
                    <a:pt x="5902960" y="394970"/>
                  </a:lnTo>
                  <a:cubicBezTo>
                    <a:pt x="5902960" y="394970"/>
                    <a:pt x="6155690" y="394970"/>
                    <a:pt x="6155690" y="394970"/>
                  </a:cubicBezTo>
                  <a:close/>
                  <a:moveTo>
                    <a:pt x="5476240" y="421640"/>
                  </a:moveTo>
                  <a:cubicBezTo>
                    <a:pt x="5469890" y="421640"/>
                    <a:pt x="5463540" y="416560"/>
                    <a:pt x="5463540" y="408940"/>
                  </a:cubicBezTo>
                  <a:lnTo>
                    <a:pt x="5463540" y="129540"/>
                  </a:lnTo>
                  <a:cubicBezTo>
                    <a:pt x="5463540" y="123190"/>
                    <a:pt x="5468620" y="116840"/>
                    <a:pt x="5476240" y="116840"/>
                  </a:cubicBezTo>
                  <a:lnTo>
                    <a:pt x="5755640" y="116840"/>
                  </a:lnTo>
                  <a:cubicBezTo>
                    <a:pt x="5760720" y="116840"/>
                    <a:pt x="5764530" y="118110"/>
                    <a:pt x="5765800" y="120650"/>
                  </a:cubicBezTo>
                  <a:cubicBezTo>
                    <a:pt x="5768340" y="123190"/>
                    <a:pt x="5768340" y="125730"/>
                    <a:pt x="5768340" y="129540"/>
                  </a:cubicBezTo>
                  <a:lnTo>
                    <a:pt x="5768340" y="407670"/>
                  </a:lnTo>
                  <a:cubicBezTo>
                    <a:pt x="5768340" y="414020"/>
                    <a:pt x="5763260" y="420370"/>
                    <a:pt x="5755640" y="420370"/>
                  </a:cubicBezTo>
                  <a:lnTo>
                    <a:pt x="5476240" y="420370"/>
                  </a:lnTo>
                  <a:lnTo>
                    <a:pt x="5476240" y="421640"/>
                  </a:lnTo>
                  <a:close/>
                  <a:moveTo>
                    <a:pt x="5741670" y="394970"/>
                  </a:moveTo>
                  <a:lnTo>
                    <a:pt x="5741670" y="142240"/>
                  </a:lnTo>
                  <a:lnTo>
                    <a:pt x="5488940" y="142240"/>
                  </a:lnTo>
                  <a:lnTo>
                    <a:pt x="5488940" y="394970"/>
                  </a:lnTo>
                  <a:cubicBezTo>
                    <a:pt x="5488940" y="394970"/>
                    <a:pt x="5741670" y="394970"/>
                    <a:pt x="5741670" y="394970"/>
                  </a:cubicBezTo>
                  <a:close/>
                  <a:moveTo>
                    <a:pt x="5062220" y="421640"/>
                  </a:moveTo>
                  <a:cubicBezTo>
                    <a:pt x="5055870" y="421640"/>
                    <a:pt x="5049520" y="416560"/>
                    <a:pt x="5049520" y="408940"/>
                  </a:cubicBezTo>
                  <a:lnTo>
                    <a:pt x="5049520" y="129540"/>
                  </a:lnTo>
                  <a:cubicBezTo>
                    <a:pt x="5049520" y="123190"/>
                    <a:pt x="5054600" y="116840"/>
                    <a:pt x="5062220" y="116840"/>
                  </a:cubicBezTo>
                  <a:lnTo>
                    <a:pt x="5341620" y="116840"/>
                  </a:lnTo>
                  <a:cubicBezTo>
                    <a:pt x="5346700" y="116840"/>
                    <a:pt x="5350510" y="118110"/>
                    <a:pt x="5351780" y="120650"/>
                  </a:cubicBezTo>
                  <a:cubicBezTo>
                    <a:pt x="5354320" y="123190"/>
                    <a:pt x="5354320" y="125730"/>
                    <a:pt x="5354320" y="129540"/>
                  </a:cubicBezTo>
                  <a:lnTo>
                    <a:pt x="5354320" y="407670"/>
                  </a:lnTo>
                  <a:cubicBezTo>
                    <a:pt x="5354320" y="414020"/>
                    <a:pt x="5349240" y="420370"/>
                    <a:pt x="5341620" y="420370"/>
                  </a:cubicBezTo>
                  <a:lnTo>
                    <a:pt x="5062220" y="420370"/>
                  </a:lnTo>
                  <a:lnTo>
                    <a:pt x="5062220" y="421640"/>
                  </a:lnTo>
                  <a:close/>
                  <a:moveTo>
                    <a:pt x="5328920" y="394970"/>
                  </a:moveTo>
                  <a:lnTo>
                    <a:pt x="5328920" y="142240"/>
                  </a:lnTo>
                  <a:lnTo>
                    <a:pt x="5076190" y="142240"/>
                  </a:lnTo>
                  <a:lnTo>
                    <a:pt x="5076190" y="394970"/>
                  </a:lnTo>
                  <a:cubicBezTo>
                    <a:pt x="5076190" y="394970"/>
                    <a:pt x="5328920" y="394970"/>
                    <a:pt x="5328920" y="394970"/>
                  </a:cubicBezTo>
                  <a:close/>
                  <a:moveTo>
                    <a:pt x="6098540" y="351790"/>
                  </a:moveTo>
                  <a:cubicBezTo>
                    <a:pt x="6096000" y="351790"/>
                    <a:pt x="6092190" y="350520"/>
                    <a:pt x="6089650" y="349250"/>
                  </a:cubicBezTo>
                  <a:lnTo>
                    <a:pt x="6028690" y="288290"/>
                  </a:lnTo>
                  <a:lnTo>
                    <a:pt x="5967730" y="349250"/>
                  </a:lnTo>
                  <a:cubicBezTo>
                    <a:pt x="5963920" y="353060"/>
                    <a:pt x="5961380" y="353060"/>
                    <a:pt x="5958840" y="353060"/>
                  </a:cubicBezTo>
                  <a:cubicBezTo>
                    <a:pt x="5956300" y="353060"/>
                    <a:pt x="5952490" y="351790"/>
                    <a:pt x="5949950" y="350520"/>
                  </a:cubicBezTo>
                  <a:cubicBezTo>
                    <a:pt x="5944870" y="345440"/>
                    <a:pt x="5944870" y="336550"/>
                    <a:pt x="5948680" y="331470"/>
                  </a:cubicBezTo>
                  <a:lnTo>
                    <a:pt x="6009640" y="270510"/>
                  </a:lnTo>
                  <a:lnTo>
                    <a:pt x="5948680" y="209550"/>
                  </a:lnTo>
                  <a:cubicBezTo>
                    <a:pt x="5943600" y="204470"/>
                    <a:pt x="5943600" y="195580"/>
                    <a:pt x="5948680" y="190500"/>
                  </a:cubicBezTo>
                  <a:cubicBezTo>
                    <a:pt x="5951220" y="187960"/>
                    <a:pt x="5953760" y="186690"/>
                    <a:pt x="5957570" y="186690"/>
                  </a:cubicBezTo>
                  <a:cubicBezTo>
                    <a:pt x="5961380" y="186690"/>
                    <a:pt x="5965190" y="187960"/>
                    <a:pt x="5966460" y="190500"/>
                  </a:cubicBezTo>
                  <a:lnTo>
                    <a:pt x="6027420" y="251460"/>
                  </a:lnTo>
                  <a:lnTo>
                    <a:pt x="6088380" y="190500"/>
                  </a:lnTo>
                  <a:cubicBezTo>
                    <a:pt x="6090920" y="187960"/>
                    <a:pt x="6093460" y="186690"/>
                    <a:pt x="6097270" y="186690"/>
                  </a:cubicBezTo>
                  <a:cubicBezTo>
                    <a:pt x="6101080" y="186690"/>
                    <a:pt x="6104890" y="187960"/>
                    <a:pt x="6106160" y="190500"/>
                  </a:cubicBezTo>
                  <a:cubicBezTo>
                    <a:pt x="6108700" y="193040"/>
                    <a:pt x="6109970" y="196850"/>
                    <a:pt x="6109970" y="201930"/>
                  </a:cubicBezTo>
                  <a:cubicBezTo>
                    <a:pt x="6109970" y="205740"/>
                    <a:pt x="6108700" y="208280"/>
                    <a:pt x="6106160" y="209550"/>
                  </a:cubicBezTo>
                  <a:lnTo>
                    <a:pt x="6046470" y="269240"/>
                  </a:lnTo>
                  <a:lnTo>
                    <a:pt x="6107430" y="330200"/>
                  </a:lnTo>
                  <a:cubicBezTo>
                    <a:pt x="6112510" y="335280"/>
                    <a:pt x="6112510" y="344170"/>
                    <a:pt x="6107430" y="349250"/>
                  </a:cubicBezTo>
                  <a:cubicBezTo>
                    <a:pt x="6104890" y="351790"/>
                    <a:pt x="6101080" y="351790"/>
                    <a:pt x="6098540" y="351790"/>
                  </a:cubicBezTo>
                  <a:close/>
                  <a:moveTo>
                    <a:pt x="5538470" y="351790"/>
                  </a:moveTo>
                  <a:cubicBezTo>
                    <a:pt x="5532120" y="351790"/>
                    <a:pt x="5525770" y="345440"/>
                    <a:pt x="5525770" y="339090"/>
                  </a:cubicBezTo>
                  <a:lnTo>
                    <a:pt x="5525770" y="199390"/>
                  </a:lnTo>
                  <a:cubicBezTo>
                    <a:pt x="5525770" y="193040"/>
                    <a:pt x="5530850" y="186690"/>
                    <a:pt x="5538470" y="186690"/>
                  </a:cubicBezTo>
                  <a:lnTo>
                    <a:pt x="5692140" y="186690"/>
                  </a:lnTo>
                  <a:cubicBezTo>
                    <a:pt x="5698490" y="186690"/>
                    <a:pt x="5704840" y="191770"/>
                    <a:pt x="5704840" y="199390"/>
                  </a:cubicBezTo>
                  <a:lnTo>
                    <a:pt x="5704840" y="339090"/>
                  </a:lnTo>
                  <a:cubicBezTo>
                    <a:pt x="5704840" y="345440"/>
                    <a:pt x="5699760" y="351790"/>
                    <a:pt x="5692140" y="351790"/>
                  </a:cubicBezTo>
                  <a:lnTo>
                    <a:pt x="5538470" y="351790"/>
                  </a:lnTo>
                  <a:close/>
                  <a:moveTo>
                    <a:pt x="5679440" y="325120"/>
                  </a:moveTo>
                  <a:lnTo>
                    <a:pt x="5679440" y="245110"/>
                  </a:lnTo>
                  <a:lnTo>
                    <a:pt x="5551170" y="245110"/>
                  </a:lnTo>
                  <a:lnTo>
                    <a:pt x="5551170" y="325120"/>
                  </a:lnTo>
                  <a:cubicBezTo>
                    <a:pt x="5551170" y="325120"/>
                    <a:pt x="5679440" y="325120"/>
                    <a:pt x="5679440" y="325120"/>
                  </a:cubicBezTo>
                  <a:close/>
                  <a:moveTo>
                    <a:pt x="5116830" y="351790"/>
                  </a:moveTo>
                  <a:cubicBezTo>
                    <a:pt x="5109210" y="351790"/>
                    <a:pt x="5104130" y="345440"/>
                    <a:pt x="5104130" y="339090"/>
                  </a:cubicBezTo>
                  <a:cubicBezTo>
                    <a:pt x="5104130" y="331470"/>
                    <a:pt x="5110480" y="326390"/>
                    <a:pt x="5116830" y="326390"/>
                  </a:cubicBezTo>
                  <a:lnTo>
                    <a:pt x="5288280" y="326390"/>
                  </a:lnTo>
                  <a:cubicBezTo>
                    <a:pt x="5295900" y="326390"/>
                    <a:pt x="5300980" y="332740"/>
                    <a:pt x="5300980" y="339090"/>
                  </a:cubicBezTo>
                  <a:cubicBezTo>
                    <a:pt x="5300980" y="346710"/>
                    <a:pt x="5294630" y="351790"/>
                    <a:pt x="5288280" y="351790"/>
                  </a:cubicBezTo>
                  <a:lnTo>
                    <a:pt x="5116830" y="35179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4648585" y="7292382"/>
            <a:ext cx="9916491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78439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植物園溫室館的體驗讓同學能運用多感官去接觸不同的植物，他們親身看到、摸到、嗅到各種植物，認識它們的特性和功用。</a:t>
            </a:r>
          </a:p>
        </p:txBody>
      </p:sp>
      <p:sp>
        <p:nvSpPr>
          <p:cNvPr id="40" name="Freeform 40"/>
          <p:cNvSpPr/>
          <p:nvPr/>
        </p:nvSpPr>
        <p:spPr>
          <a:xfrm rot="1343906" flipH="1">
            <a:off x="16641744" y="6467590"/>
            <a:ext cx="2268754" cy="1992485"/>
          </a:xfrm>
          <a:custGeom>
            <a:avLst/>
            <a:gdLst/>
            <a:ahLst/>
            <a:cxnLst/>
            <a:rect l="l" t="t" r="r" b="b"/>
            <a:pathLst>
              <a:path w="2268754" h="1992485">
                <a:moveTo>
                  <a:pt x="2268754" y="0"/>
                </a:moveTo>
                <a:lnTo>
                  <a:pt x="0" y="0"/>
                </a:lnTo>
                <a:lnTo>
                  <a:pt x="0" y="1992485"/>
                </a:lnTo>
                <a:lnTo>
                  <a:pt x="2268754" y="1992485"/>
                </a:lnTo>
                <a:lnTo>
                  <a:pt x="226875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1" name="Freeform 41"/>
          <p:cNvSpPr/>
          <p:nvPr/>
        </p:nvSpPr>
        <p:spPr>
          <a:xfrm>
            <a:off x="3936840" y="1793074"/>
            <a:ext cx="1175856" cy="916704"/>
          </a:xfrm>
          <a:custGeom>
            <a:avLst/>
            <a:gdLst/>
            <a:ahLst/>
            <a:cxnLst/>
            <a:rect l="l" t="t" r="r" b="b"/>
            <a:pathLst>
              <a:path w="1175856" h="916704">
                <a:moveTo>
                  <a:pt x="0" y="0"/>
                </a:moveTo>
                <a:lnTo>
                  <a:pt x="1175856" y="0"/>
                </a:lnTo>
                <a:lnTo>
                  <a:pt x="1175856" y="916704"/>
                </a:lnTo>
                <a:lnTo>
                  <a:pt x="0" y="916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34159" y="-4492480"/>
            <a:ext cx="20400184" cy="15300138"/>
          </a:xfrm>
          <a:custGeom>
            <a:avLst/>
            <a:gdLst/>
            <a:ahLst/>
            <a:cxnLst/>
            <a:rect l="l" t="t" r="r" b="b"/>
            <a:pathLst>
              <a:path w="20400184" h="15300138">
                <a:moveTo>
                  <a:pt x="0" y="0"/>
                </a:moveTo>
                <a:lnTo>
                  <a:pt x="20400184" y="0"/>
                </a:lnTo>
                <a:lnTo>
                  <a:pt x="20400184" y="15300138"/>
                </a:lnTo>
                <a:lnTo>
                  <a:pt x="0" y="1530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259551" y="2095979"/>
            <a:ext cx="2645611" cy="3527481"/>
          </a:xfrm>
          <a:custGeom>
            <a:avLst/>
            <a:gdLst/>
            <a:ahLst/>
            <a:cxnLst/>
            <a:rect l="l" t="t" r="r" b="b"/>
            <a:pathLst>
              <a:path w="2645611" h="3527481">
                <a:moveTo>
                  <a:pt x="0" y="0"/>
                </a:moveTo>
                <a:lnTo>
                  <a:pt x="2645611" y="0"/>
                </a:lnTo>
                <a:lnTo>
                  <a:pt x="2645611" y="3527481"/>
                </a:lnTo>
                <a:lnTo>
                  <a:pt x="0" y="3527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259551" y="5928260"/>
            <a:ext cx="2901754" cy="3869005"/>
          </a:xfrm>
          <a:custGeom>
            <a:avLst/>
            <a:gdLst/>
            <a:ahLst/>
            <a:cxnLst/>
            <a:rect l="l" t="t" r="r" b="b"/>
            <a:pathLst>
              <a:path w="2901754" h="3869005">
                <a:moveTo>
                  <a:pt x="0" y="0"/>
                </a:moveTo>
                <a:lnTo>
                  <a:pt x="2901754" y="0"/>
                </a:lnTo>
                <a:lnTo>
                  <a:pt x="2901754" y="3869005"/>
                </a:lnTo>
                <a:lnTo>
                  <a:pt x="0" y="3869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11971"/>
            <a:ext cx="182880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037430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中國科學院華南植物園溫室館</a:t>
            </a:r>
          </a:p>
        </p:txBody>
      </p:sp>
      <p:sp>
        <p:nvSpPr>
          <p:cNvPr id="6" name="Freeform 6"/>
          <p:cNvSpPr/>
          <p:nvPr/>
        </p:nvSpPr>
        <p:spPr>
          <a:xfrm>
            <a:off x="2297164" y="97767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3" y="0"/>
                </a:lnTo>
                <a:lnTo>
                  <a:pt x="1640723" y="1695307"/>
                </a:lnTo>
                <a:lnTo>
                  <a:pt x="0" y="1695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305779" y="97767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7"/>
                </a:lnTo>
                <a:lnTo>
                  <a:pt x="0" y="1695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467137" y="1793074"/>
            <a:ext cx="11353727" cy="16989984"/>
            <a:chOff x="0" y="0"/>
            <a:chExt cx="4243451" cy="6350000"/>
          </a:xfrm>
        </p:grpSpPr>
        <p:sp>
          <p:nvSpPr>
            <p:cNvPr id="9" name="Freeform 9"/>
            <p:cNvSpPr/>
            <p:nvPr/>
          </p:nvSpPr>
          <p:spPr>
            <a:xfrm>
              <a:off x="1397" y="0"/>
              <a:ext cx="2081530" cy="3155696"/>
            </a:xfrm>
            <a:custGeom>
              <a:avLst/>
              <a:gdLst/>
              <a:ahLst/>
              <a:cxnLst/>
              <a:rect l="l" t="t" r="r" b="b"/>
              <a:pathLst>
                <a:path w="2081530" h="3155696">
                  <a:moveTo>
                    <a:pt x="5080" y="0"/>
                  </a:moveTo>
                  <a:lnTo>
                    <a:pt x="694309" y="0"/>
                  </a:lnTo>
                  <a:lnTo>
                    <a:pt x="2081530" y="3155696"/>
                  </a:lnTo>
                  <a:lnTo>
                    <a:pt x="0" y="3155696"/>
                  </a:lnTo>
                  <a:lnTo>
                    <a:pt x="5080" y="0"/>
                  </a:lnTo>
                  <a:close/>
                </a:path>
              </a:pathLst>
            </a:custGeom>
            <a:blipFill>
              <a:blip r:embed="rId7"/>
              <a:stretch>
                <a:fillRect l="-6851" r="-685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6981" y="0"/>
              <a:ext cx="2768092" cy="3155696"/>
            </a:xfrm>
            <a:custGeom>
              <a:avLst/>
              <a:gdLst/>
              <a:ahLst/>
              <a:cxnLst/>
              <a:rect l="l" t="t" r="r" b="b"/>
              <a:pathLst>
                <a:path w="2768092" h="3155696">
                  <a:moveTo>
                    <a:pt x="1384046" y="3155696"/>
                  </a:moveTo>
                  <a:lnTo>
                    <a:pt x="0" y="0"/>
                  </a:lnTo>
                  <a:lnTo>
                    <a:pt x="2768092" y="0"/>
                  </a:lnTo>
                  <a:lnTo>
                    <a:pt x="1384046" y="3155696"/>
                  </a:lnTo>
                  <a:close/>
                </a:path>
              </a:pathLst>
            </a:custGeom>
            <a:blipFill>
              <a:blip r:embed="rId8"/>
              <a:stretch>
                <a:fillRect t="-8478" b="-847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59127" y="0"/>
              <a:ext cx="2084324" cy="3155696"/>
            </a:xfrm>
            <a:custGeom>
              <a:avLst/>
              <a:gdLst/>
              <a:ahLst/>
              <a:cxnLst/>
              <a:rect l="l" t="t" r="r" b="b"/>
              <a:pathLst>
                <a:path w="2084324" h="3155696">
                  <a:moveTo>
                    <a:pt x="0" y="3155696"/>
                  </a:moveTo>
                  <a:lnTo>
                    <a:pt x="1383157" y="0"/>
                  </a:lnTo>
                  <a:lnTo>
                    <a:pt x="2084324" y="0"/>
                  </a:lnTo>
                  <a:lnTo>
                    <a:pt x="2084324" y="3155696"/>
                  </a:lnTo>
                  <a:lnTo>
                    <a:pt x="0" y="3155696"/>
                  </a:lnTo>
                  <a:close/>
                </a:path>
              </a:pathLst>
            </a:custGeom>
            <a:blipFill>
              <a:blip r:embed="rId9"/>
              <a:stretch>
                <a:fillRect l="-6775" r="-6775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160524" y="3194304"/>
              <a:ext cx="2081530" cy="3155696"/>
            </a:xfrm>
            <a:custGeom>
              <a:avLst/>
              <a:gdLst/>
              <a:ahLst/>
              <a:cxnLst/>
              <a:rect l="l" t="t" r="r" b="b"/>
              <a:pathLst>
                <a:path w="2081530" h="3155696">
                  <a:moveTo>
                    <a:pt x="2076450" y="3155696"/>
                  </a:moveTo>
                  <a:lnTo>
                    <a:pt x="1387221" y="3155696"/>
                  </a:lnTo>
                  <a:lnTo>
                    <a:pt x="0" y="0"/>
                  </a:lnTo>
                  <a:lnTo>
                    <a:pt x="2081530" y="0"/>
                  </a:lnTo>
                  <a:lnTo>
                    <a:pt x="2076450" y="31556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38378" y="3194304"/>
              <a:ext cx="2768092" cy="3155696"/>
            </a:xfrm>
            <a:custGeom>
              <a:avLst/>
              <a:gdLst/>
              <a:ahLst/>
              <a:cxnLst/>
              <a:rect l="l" t="t" r="r" b="b"/>
              <a:pathLst>
                <a:path w="2768092" h="3155696">
                  <a:moveTo>
                    <a:pt x="1384046" y="0"/>
                  </a:moveTo>
                  <a:lnTo>
                    <a:pt x="2768092" y="3155696"/>
                  </a:lnTo>
                  <a:lnTo>
                    <a:pt x="0" y="3155696"/>
                  </a:lnTo>
                  <a:lnTo>
                    <a:pt x="138404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3194304"/>
              <a:ext cx="2084324" cy="3155696"/>
            </a:xfrm>
            <a:custGeom>
              <a:avLst/>
              <a:gdLst/>
              <a:ahLst/>
              <a:cxnLst/>
              <a:rect l="l" t="t" r="r" b="b"/>
              <a:pathLst>
                <a:path w="2084324" h="3155696">
                  <a:moveTo>
                    <a:pt x="2084324" y="0"/>
                  </a:moveTo>
                  <a:lnTo>
                    <a:pt x="701167" y="3155696"/>
                  </a:lnTo>
                  <a:lnTo>
                    <a:pt x="0" y="3155696"/>
                  </a:lnTo>
                  <a:lnTo>
                    <a:pt x="0" y="0"/>
                  </a:lnTo>
                  <a:lnTo>
                    <a:pt x="208432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5382838" y="1621624"/>
            <a:ext cx="2657451" cy="56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78439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同學認真地觀察、發掘、探索和收集植物，是一次相當難得的體驗活動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171" y="-214870"/>
            <a:ext cx="18687171" cy="14015378"/>
          </a:xfrm>
          <a:custGeom>
            <a:avLst/>
            <a:gdLst/>
            <a:ahLst/>
            <a:cxnLst/>
            <a:rect l="l" t="t" r="r" b="b"/>
            <a:pathLst>
              <a:path w="18687171" h="14015378">
                <a:moveTo>
                  <a:pt x="0" y="0"/>
                </a:moveTo>
                <a:lnTo>
                  <a:pt x="18687171" y="0"/>
                </a:lnTo>
                <a:lnTo>
                  <a:pt x="18687171" y="14015378"/>
                </a:lnTo>
                <a:lnTo>
                  <a:pt x="0" y="1401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7999642" y="1992114"/>
            <a:ext cx="3488239" cy="4650985"/>
          </a:xfrm>
          <a:custGeom>
            <a:avLst/>
            <a:gdLst/>
            <a:ahLst/>
            <a:cxnLst/>
            <a:rect l="l" t="t" r="r" b="b"/>
            <a:pathLst>
              <a:path w="3488239" h="4650985">
                <a:moveTo>
                  <a:pt x="0" y="0"/>
                </a:moveTo>
                <a:lnTo>
                  <a:pt x="3488239" y="0"/>
                </a:lnTo>
                <a:lnTo>
                  <a:pt x="3488239" y="4650986"/>
                </a:lnTo>
                <a:lnTo>
                  <a:pt x="0" y="4650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3432944" y="1992114"/>
            <a:ext cx="3339821" cy="4453094"/>
          </a:xfrm>
          <a:custGeom>
            <a:avLst/>
            <a:gdLst/>
            <a:ahLst/>
            <a:cxnLst/>
            <a:rect l="l" t="t" r="r" b="b"/>
            <a:pathLst>
              <a:path w="3339821" h="4453094">
                <a:moveTo>
                  <a:pt x="0" y="0"/>
                </a:moveTo>
                <a:lnTo>
                  <a:pt x="3339821" y="0"/>
                </a:lnTo>
                <a:lnTo>
                  <a:pt x="3339821" y="4453095"/>
                </a:lnTo>
                <a:lnTo>
                  <a:pt x="0" y="4453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6438939" y="8591694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481327" y="8410647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79" y="0"/>
                </a:lnTo>
                <a:lnTo>
                  <a:pt x="1764679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69637" y="2447161"/>
            <a:ext cx="5505648" cy="4420436"/>
            <a:chOff x="0" y="0"/>
            <a:chExt cx="7467600" cy="59956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t="-16754" b="-16754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399171" y="-154227"/>
            <a:ext cx="182880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廣州神農草堂中醫藥博物館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76176" y="6696147"/>
            <a:ext cx="14162762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C268F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廣州神農草堂中醫藥博物館，融合「天然」和「文化」於一體的園林格局式主題醫藥園</a:t>
            </a:r>
          </a:p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C268F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認識到中醫藥當中所配合有關「陰陽五行」和「精氣神」的博大精深理論，獲益良多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9171" y="-214870"/>
            <a:ext cx="18687171" cy="14015378"/>
          </a:xfrm>
          <a:custGeom>
            <a:avLst/>
            <a:gdLst/>
            <a:ahLst/>
            <a:cxnLst/>
            <a:rect l="l" t="t" r="r" b="b"/>
            <a:pathLst>
              <a:path w="18687171" h="14015378">
                <a:moveTo>
                  <a:pt x="0" y="0"/>
                </a:moveTo>
                <a:lnTo>
                  <a:pt x="18687171" y="0"/>
                </a:lnTo>
                <a:lnTo>
                  <a:pt x="18687171" y="14015378"/>
                </a:lnTo>
                <a:lnTo>
                  <a:pt x="0" y="1401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6438939" y="8591694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481327" y="8410647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79" y="0"/>
                </a:lnTo>
                <a:lnTo>
                  <a:pt x="1764679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-399171" y="28033"/>
            <a:ext cx="182880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廣州神農草堂中醫藥博物館</a:t>
            </a:r>
          </a:p>
        </p:txBody>
      </p:sp>
      <p:grpSp>
        <p:nvGrpSpPr>
          <p:cNvPr id="6" name="Group 6"/>
          <p:cNvGrpSpPr/>
          <p:nvPr/>
        </p:nvGrpSpPr>
        <p:grpSpPr>
          <a:xfrm rot="-668452">
            <a:off x="7381811" y="2051865"/>
            <a:ext cx="4870276" cy="487027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032500" y="6032500"/>
                  </a:moveTo>
                  <a:lnTo>
                    <a:pt x="317500" y="6032500"/>
                  </a:lnTo>
                  <a:lnTo>
                    <a:pt x="317500" y="317500"/>
                  </a:lnTo>
                  <a:lnTo>
                    <a:pt x="6032500" y="317500"/>
                  </a:lnTo>
                  <a:lnTo>
                    <a:pt x="6032500" y="6032500"/>
                  </a:lnTo>
                  <a:close/>
                  <a:moveTo>
                    <a:pt x="5740400" y="5753100"/>
                  </a:moveTo>
                  <a:lnTo>
                    <a:pt x="596900" y="5753100"/>
                  </a:lnTo>
                  <a:lnTo>
                    <a:pt x="596900" y="609600"/>
                  </a:lnTo>
                  <a:lnTo>
                    <a:pt x="5740400" y="609600"/>
                  </a:lnTo>
                  <a:lnTo>
                    <a:pt x="5740400" y="57531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900717">
            <a:off x="1081737" y="2516957"/>
            <a:ext cx="5464763" cy="3907306"/>
            <a:chOff x="0" y="0"/>
            <a:chExt cx="7620000" cy="54483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18730" cy="5448300"/>
            </a:xfrm>
            <a:custGeom>
              <a:avLst/>
              <a:gdLst/>
              <a:ahLst/>
              <a:cxnLst/>
              <a:rect l="l" t="t" r="r" b="b"/>
              <a:pathLst>
                <a:path w="7618730" h="5448300">
                  <a:moveTo>
                    <a:pt x="6323330" y="0"/>
                  </a:moveTo>
                  <a:lnTo>
                    <a:pt x="1296670" y="0"/>
                  </a:lnTo>
                  <a:cubicBezTo>
                    <a:pt x="580390" y="0"/>
                    <a:pt x="0" y="580390"/>
                    <a:pt x="0" y="1296670"/>
                  </a:cubicBezTo>
                  <a:lnTo>
                    <a:pt x="0" y="5448300"/>
                  </a:lnTo>
                  <a:lnTo>
                    <a:pt x="6322060" y="5448300"/>
                  </a:lnTo>
                  <a:cubicBezTo>
                    <a:pt x="7038340" y="5448300"/>
                    <a:pt x="7618730" y="4867910"/>
                    <a:pt x="7618730" y="4151630"/>
                  </a:cubicBezTo>
                  <a:lnTo>
                    <a:pt x="7618730" y="0"/>
                  </a:lnTo>
                  <a:lnTo>
                    <a:pt x="6323330" y="0"/>
                  </a:lnTo>
                  <a:close/>
                </a:path>
              </a:pathLst>
            </a:custGeom>
            <a:blipFill>
              <a:blip r:embed="rId6"/>
              <a:stretch>
                <a:fillRect t="-2438" b="-243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75182">
            <a:off x="13570391" y="2201627"/>
            <a:ext cx="4160990" cy="6288174"/>
            <a:chOff x="0" y="0"/>
            <a:chExt cx="6790944" cy="102626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90944" cy="10262616"/>
            </a:xfrm>
            <a:custGeom>
              <a:avLst/>
              <a:gdLst/>
              <a:ahLst/>
              <a:cxnLst/>
              <a:rect l="l" t="t" r="r" b="b"/>
              <a:pathLst>
                <a:path w="6790944" h="10262616">
                  <a:moveTo>
                    <a:pt x="6790944" y="10262616"/>
                  </a:moveTo>
                  <a:lnTo>
                    <a:pt x="0" y="10262616"/>
                  </a:lnTo>
                  <a:lnTo>
                    <a:pt x="0" y="0"/>
                  </a:lnTo>
                  <a:lnTo>
                    <a:pt x="6790944" y="0"/>
                  </a:lnTo>
                  <a:lnTo>
                    <a:pt x="6790944" y="10262616"/>
                  </a:lnTo>
                  <a:close/>
                </a:path>
              </a:pathLst>
            </a:custGeom>
            <a:blipFill>
              <a:blip r:embed="rId7"/>
              <a:stretch>
                <a:fillRect l="-311" r="-311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 rot="77626">
              <a:off x="13745" y="851056"/>
              <a:ext cx="6705783" cy="7854676"/>
            </a:xfrm>
            <a:custGeom>
              <a:avLst/>
              <a:gdLst/>
              <a:ahLst/>
              <a:cxnLst/>
              <a:rect l="l" t="t" r="r" b="b"/>
              <a:pathLst>
                <a:path w="6705783" h="7854676">
                  <a:moveTo>
                    <a:pt x="6705783" y="7681754"/>
                  </a:moveTo>
                  <a:lnTo>
                    <a:pt x="174061" y="7854676"/>
                  </a:lnTo>
                  <a:lnTo>
                    <a:pt x="0" y="147528"/>
                  </a:lnTo>
                  <a:lnTo>
                    <a:pt x="6532295" y="0"/>
                  </a:lnTo>
                  <a:lnTo>
                    <a:pt x="6705783" y="7681754"/>
                  </a:lnTo>
                  <a:close/>
                </a:path>
              </a:pathLst>
            </a:custGeom>
            <a:blipFill>
              <a:blip r:embed="rId8"/>
              <a:stretch>
                <a:fillRect t="-6920" r="-8" b="-6920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40655" y="7384873"/>
            <a:ext cx="12608348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當天很榮幸獲得館長親身講解不同草藥的特性和藥效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同學們覺得最深刻的藥草，就是「斷腸草」相傳炎帝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神農氏就是服用了斷腸草而死，而新鮮豬血竟然是解藥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9" b="-3232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354629" y="102150"/>
            <a:ext cx="27432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學生回應</a:t>
            </a:r>
          </a:p>
        </p:txBody>
      </p:sp>
      <p:sp>
        <p:nvSpPr>
          <p:cNvPr id="4" name="Freeform 4"/>
          <p:cNvSpPr/>
          <p:nvPr/>
        </p:nvSpPr>
        <p:spPr>
          <a:xfrm>
            <a:off x="670687" y="2069798"/>
            <a:ext cx="14333824" cy="3620599"/>
          </a:xfrm>
          <a:custGeom>
            <a:avLst/>
            <a:gdLst/>
            <a:ahLst/>
            <a:cxnLst/>
            <a:rect l="l" t="t" r="r" b="b"/>
            <a:pathLst>
              <a:path w="14333824" h="3620599">
                <a:moveTo>
                  <a:pt x="0" y="0"/>
                </a:moveTo>
                <a:lnTo>
                  <a:pt x="14333825" y="0"/>
                </a:lnTo>
                <a:lnTo>
                  <a:pt x="14333825" y="3620600"/>
                </a:lnTo>
                <a:lnTo>
                  <a:pt x="0" y="362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1" b="-97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976966" y="1947820"/>
            <a:ext cx="13506351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42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原來日常生活中有很多東西也可以入藥，例如：頭髮、指甲，</a:t>
            </a: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42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甚至蝙蝠的糞便，令我感到非常驚訝和大開眼界。  (4D 張博森)</a:t>
            </a:r>
          </a:p>
        </p:txBody>
      </p:sp>
      <p:sp>
        <p:nvSpPr>
          <p:cNvPr id="6" name="Freeform 6"/>
          <p:cNvSpPr/>
          <p:nvPr/>
        </p:nvSpPr>
        <p:spPr>
          <a:xfrm>
            <a:off x="809286" y="6281196"/>
            <a:ext cx="14333824" cy="3620599"/>
          </a:xfrm>
          <a:custGeom>
            <a:avLst/>
            <a:gdLst/>
            <a:ahLst/>
            <a:cxnLst/>
            <a:rect l="l" t="t" r="r" b="b"/>
            <a:pathLst>
              <a:path w="14333824" h="3620599">
                <a:moveTo>
                  <a:pt x="0" y="0"/>
                </a:moveTo>
                <a:lnTo>
                  <a:pt x="14333824" y="0"/>
                </a:lnTo>
                <a:lnTo>
                  <a:pt x="14333824" y="3620599"/>
                </a:lnTo>
                <a:lnTo>
                  <a:pt x="0" y="3620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1" b="-97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250255" y="6354925"/>
            <a:ext cx="12959774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en-US" sz="42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這次考察我認識了更多中藥，原來百千層的樹皮可以止血。</a:t>
            </a:r>
          </a:p>
          <a:p>
            <a:pPr algn="l">
              <a:lnSpc>
                <a:spcPts val="7560"/>
              </a:lnSpc>
              <a:spcBef>
                <a:spcPct val="0"/>
              </a:spcBef>
            </a:pPr>
            <a:r>
              <a:rPr lang="en-US" sz="42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人蔘被稱作「百草之王」。                    (4D 鄭雅芝)</a:t>
            </a:r>
          </a:p>
        </p:txBody>
      </p:sp>
      <p:sp>
        <p:nvSpPr>
          <p:cNvPr id="8" name="Freeform 8"/>
          <p:cNvSpPr/>
          <p:nvPr/>
        </p:nvSpPr>
        <p:spPr>
          <a:xfrm>
            <a:off x="15004512" y="7471255"/>
            <a:ext cx="3194440" cy="2113543"/>
          </a:xfrm>
          <a:custGeom>
            <a:avLst/>
            <a:gdLst/>
            <a:ahLst/>
            <a:cxnLst/>
            <a:rect l="l" t="t" r="r" b="b"/>
            <a:pathLst>
              <a:path w="3194440" h="2113543">
                <a:moveTo>
                  <a:pt x="0" y="0"/>
                </a:moveTo>
                <a:lnTo>
                  <a:pt x="3194439" y="0"/>
                </a:lnTo>
                <a:lnTo>
                  <a:pt x="3194439" y="2113543"/>
                </a:lnTo>
                <a:lnTo>
                  <a:pt x="0" y="211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flipH="1">
            <a:off x="15365874" y="2874852"/>
            <a:ext cx="2235814" cy="1963557"/>
          </a:xfrm>
          <a:custGeom>
            <a:avLst/>
            <a:gdLst/>
            <a:ahLst/>
            <a:cxnLst/>
            <a:rect l="l" t="t" r="r" b="b"/>
            <a:pathLst>
              <a:path w="2235814" h="1963557">
                <a:moveTo>
                  <a:pt x="2235815" y="0"/>
                </a:moveTo>
                <a:lnTo>
                  <a:pt x="0" y="0"/>
                </a:lnTo>
                <a:lnTo>
                  <a:pt x="0" y="1963556"/>
                </a:lnTo>
                <a:lnTo>
                  <a:pt x="2235815" y="1963556"/>
                </a:lnTo>
                <a:lnTo>
                  <a:pt x="22358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9" b="-3232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947884" y="2083803"/>
            <a:ext cx="14825356" cy="3620599"/>
          </a:xfrm>
          <a:custGeom>
            <a:avLst/>
            <a:gdLst/>
            <a:ahLst/>
            <a:cxnLst/>
            <a:rect l="l" t="t" r="r" b="b"/>
            <a:pathLst>
              <a:path w="14825356" h="3620599">
                <a:moveTo>
                  <a:pt x="0" y="0"/>
                </a:moveTo>
                <a:lnTo>
                  <a:pt x="14825356" y="0"/>
                </a:lnTo>
                <a:lnTo>
                  <a:pt x="14825356" y="3620599"/>
                </a:lnTo>
                <a:lnTo>
                  <a:pt x="0" y="3620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19" b="-271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313376" y="5201434"/>
            <a:ext cx="13388830" cy="4812322"/>
          </a:xfrm>
          <a:custGeom>
            <a:avLst/>
            <a:gdLst/>
            <a:ahLst/>
            <a:cxnLst/>
            <a:rect l="l" t="t" r="r" b="b"/>
            <a:pathLst>
              <a:path w="13388830" h="4812322">
                <a:moveTo>
                  <a:pt x="0" y="0"/>
                </a:moveTo>
                <a:lnTo>
                  <a:pt x="13388830" y="0"/>
                </a:lnTo>
                <a:lnTo>
                  <a:pt x="13388830" y="4812322"/>
                </a:lnTo>
                <a:lnTo>
                  <a:pt x="0" y="4812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63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5354629" y="102150"/>
            <a:ext cx="27432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學生回應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6486" y="2157532"/>
            <a:ext cx="13952080" cy="19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200">
                <a:solidFill>
                  <a:srgbClr val="0F2F7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那裏有各種各樣的中藥樣本，讓我能增長知識，學會了不同藥草的用處和孽效，真讓人大開眼界！                    (4E 劉依煊)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3901" y="5524365"/>
            <a:ext cx="12761791" cy="286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2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我看見了從沒看過的藥材，使我感到驚喜。我又認識了「王老吉」飲料的來源及製作方法。而且，我能嘗試「海鹽荔枝味王老吉」，味道清涼，令人回味。        (4E 劉承熹)</a:t>
            </a:r>
          </a:p>
        </p:txBody>
      </p:sp>
      <p:sp>
        <p:nvSpPr>
          <p:cNvPr id="8" name="Freeform 8"/>
          <p:cNvSpPr/>
          <p:nvPr/>
        </p:nvSpPr>
        <p:spPr>
          <a:xfrm>
            <a:off x="15093560" y="3029957"/>
            <a:ext cx="3194440" cy="2113543"/>
          </a:xfrm>
          <a:custGeom>
            <a:avLst/>
            <a:gdLst/>
            <a:ahLst/>
            <a:cxnLst/>
            <a:rect l="l" t="t" r="r" b="b"/>
            <a:pathLst>
              <a:path w="3194440" h="2113543">
                <a:moveTo>
                  <a:pt x="0" y="0"/>
                </a:moveTo>
                <a:lnTo>
                  <a:pt x="3194440" y="0"/>
                </a:lnTo>
                <a:lnTo>
                  <a:pt x="3194440" y="2113543"/>
                </a:lnTo>
                <a:lnTo>
                  <a:pt x="0" y="211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flipH="1">
            <a:off x="15023486" y="7450791"/>
            <a:ext cx="2235814" cy="1963557"/>
          </a:xfrm>
          <a:custGeom>
            <a:avLst/>
            <a:gdLst/>
            <a:ahLst/>
            <a:cxnLst/>
            <a:rect l="l" t="t" r="r" b="b"/>
            <a:pathLst>
              <a:path w="2235814" h="1963557">
                <a:moveTo>
                  <a:pt x="2235814" y="0"/>
                </a:moveTo>
                <a:lnTo>
                  <a:pt x="0" y="0"/>
                </a:lnTo>
                <a:lnTo>
                  <a:pt x="0" y="1963556"/>
                </a:lnTo>
                <a:lnTo>
                  <a:pt x="2235814" y="1963556"/>
                </a:lnTo>
                <a:lnTo>
                  <a:pt x="223581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4244080"/>
            <a:ext cx="18984629" cy="14531080"/>
          </a:xfrm>
          <a:custGeom>
            <a:avLst/>
            <a:gdLst/>
            <a:ahLst/>
            <a:cxnLst/>
            <a:rect l="l" t="t" r="r" b="b"/>
            <a:pathLst>
              <a:path w="18984629" h="14531080">
                <a:moveTo>
                  <a:pt x="18984629" y="0"/>
                </a:moveTo>
                <a:lnTo>
                  <a:pt x="0" y="0"/>
                </a:lnTo>
                <a:lnTo>
                  <a:pt x="0" y="14531080"/>
                </a:lnTo>
                <a:lnTo>
                  <a:pt x="18984629" y="14531080"/>
                </a:lnTo>
                <a:lnTo>
                  <a:pt x="18984629" y="0"/>
                </a:lnTo>
                <a:close/>
              </a:path>
            </a:pathLst>
          </a:custGeom>
          <a:blipFill>
            <a:blip r:embed="rId2"/>
            <a:stretch>
              <a:fillRect l="-1027" r="-1027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988370">
            <a:off x="7288374" y="6136080"/>
            <a:ext cx="8160834" cy="3056603"/>
          </a:xfrm>
          <a:custGeom>
            <a:avLst/>
            <a:gdLst/>
            <a:ahLst/>
            <a:cxnLst/>
            <a:rect l="l" t="t" r="r" b="b"/>
            <a:pathLst>
              <a:path w="8160834" h="3056603">
                <a:moveTo>
                  <a:pt x="0" y="0"/>
                </a:moveTo>
                <a:lnTo>
                  <a:pt x="8160834" y="0"/>
                </a:lnTo>
                <a:lnTo>
                  <a:pt x="8160834" y="3056604"/>
                </a:lnTo>
                <a:lnTo>
                  <a:pt x="0" y="305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flipH="1">
            <a:off x="1919072" y="1028700"/>
            <a:ext cx="13796019" cy="5759838"/>
          </a:xfrm>
          <a:custGeom>
            <a:avLst/>
            <a:gdLst/>
            <a:ahLst/>
            <a:cxnLst/>
            <a:rect l="l" t="t" r="r" b="b"/>
            <a:pathLst>
              <a:path w="13796019" h="5759838">
                <a:moveTo>
                  <a:pt x="13796019" y="0"/>
                </a:moveTo>
                <a:lnTo>
                  <a:pt x="0" y="0"/>
                </a:lnTo>
                <a:lnTo>
                  <a:pt x="0" y="5759838"/>
                </a:lnTo>
                <a:lnTo>
                  <a:pt x="13796019" y="5759838"/>
                </a:lnTo>
                <a:lnTo>
                  <a:pt x="137960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 rot="-87302">
            <a:off x="2923677" y="1459863"/>
            <a:ext cx="11996885" cy="376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spc="-35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整個旅程細心安排!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這是我第一次跟中醫師、領隊、副領隊、導遊和當地導遊一同去旅學，各人各司其職，實在是非常專業👍很欣賞你們的團隊😊當然我們明道的老師也是很有愛心和耐心地教導學生，令整個旅程充實而愉快😄多謝大家 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                                                       李SIR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4932" y="-476250"/>
            <a:ext cx="27432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老師回應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6645663"/>
            <a:ext cx="6163158" cy="191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辛苦大家！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這是一個難忘又獲益良多的旅程                    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                                 何老師🤭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321475" y="3044678"/>
            <a:ext cx="15645050" cy="4197644"/>
            <a:chOff x="0" y="0"/>
            <a:chExt cx="20860066" cy="5596859"/>
          </a:xfrm>
        </p:grpSpPr>
        <p:sp>
          <p:nvSpPr>
            <p:cNvPr id="4" name="TextBox 4"/>
            <p:cNvSpPr txBox="1"/>
            <p:nvPr/>
          </p:nvSpPr>
          <p:spPr>
            <a:xfrm>
              <a:off x="0" y="2928995"/>
              <a:ext cx="20860066" cy="2667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95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2425"/>
              <a:ext cx="20848991" cy="3305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4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94623" y="3783480"/>
            <a:ext cx="9704087" cy="8902718"/>
          </a:xfrm>
          <a:custGeom>
            <a:avLst/>
            <a:gdLst/>
            <a:ahLst/>
            <a:cxnLst/>
            <a:rect l="l" t="t" r="r" b="b"/>
            <a:pathLst>
              <a:path w="9704087" h="8902718">
                <a:moveTo>
                  <a:pt x="0" y="0"/>
                </a:moveTo>
                <a:lnTo>
                  <a:pt x="9704087" y="0"/>
                </a:lnTo>
                <a:lnTo>
                  <a:pt x="9704087" y="8902717"/>
                </a:lnTo>
                <a:lnTo>
                  <a:pt x="0" y="8902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3179653" y="4342986"/>
            <a:ext cx="12823510" cy="553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學校參加人員名單：</a:t>
            </a:r>
          </a:p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陳文芳副校長</a:t>
            </a:r>
          </a:p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李國添主任</a:t>
            </a:r>
          </a:p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洪選玲老師</a:t>
            </a:r>
          </a:p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何堉鋇老師</a:t>
            </a:r>
          </a:p>
          <a:p>
            <a:pPr algn="ctr">
              <a:lnSpc>
                <a:spcPts val="7102"/>
              </a:lnSpc>
            </a:pPr>
            <a:r>
              <a:rPr lang="en-US" sz="6456" spc="516">
                <a:solidFill>
                  <a:srgbClr val="73737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36位小四同學</a:t>
            </a:r>
          </a:p>
        </p:txBody>
      </p:sp>
      <p:sp>
        <p:nvSpPr>
          <p:cNvPr id="8" name="Freeform 8"/>
          <p:cNvSpPr/>
          <p:nvPr/>
        </p:nvSpPr>
        <p:spPr>
          <a:xfrm>
            <a:off x="16003163" y="7926095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1" y="0"/>
                </a:lnTo>
                <a:lnTo>
                  <a:pt x="1884501" y="1947195"/>
                </a:lnTo>
                <a:lnTo>
                  <a:pt x="0" y="1947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flipH="1">
            <a:off x="600664" y="-379015"/>
            <a:ext cx="14726708" cy="11045031"/>
          </a:xfrm>
          <a:custGeom>
            <a:avLst/>
            <a:gdLst/>
            <a:ahLst/>
            <a:cxnLst/>
            <a:rect l="l" t="t" r="r" b="b"/>
            <a:pathLst>
              <a:path w="14726708" h="11045031">
                <a:moveTo>
                  <a:pt x="14726707" y="0"/>
                </a:moveTo>
                <a:lnTo>
                  <a:pt x="0" y="0"/>
                </a:lnTo>
                <a:lnTo>
                  <a:pt x="0" y="11045030"/>
                </a:lnTo>
                <a:lnTo>
                  <a:pt x="14726707" y="11045030"/>
                </a:lnTo>
                <a:lnTo>
                  <a:pt x="1472670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2489655" y="3423997"/>
            <a:ext cx="1379995" cy="1990378"/>
          </a:xfrm>
          <a:custGeom>
            <a:avLst/>
            <a:gdLst/>
            <a:ahLst/>
            <a:cxnLst/>
            <a:rect l="l" t="t" r="r" b="b"/>
            <a:pathLst>
              <a:path w="1379995" h="1990378">
                <a:moveTo>
                  <a:pt x="0" y="0"/>
                </a:moveTo>
                <a:lnTo>
                  <a:pt x="1379996" y="0"/>
                </a:lnTo>
                <a:lnTo>
                  <a:pt x="1379996" y="1990378"/>
                </a:lnTo>
                <a:lnTo>
                  <a:pt x="0" y="199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0902" y="-4815580"/>
            <a:ext cx="18684271" cy="15037468"/>
          </a:xfrm>
          <a:custGeom>
            <a:avLst/>
            <a:gdLst/>
            <a:ahLst/>
            <a:cxnLst/>
            <a:rect l="l" t="t" r="r" b="b"/>
            <a:pathLst>
              <a:path w="18684271" h="15037468">
                <a:moveTo>
                  <a:pt x="18684271" y="0"/>
                </a:moveTo>
                <a:lnTo>
                  <a:pt x="0" y="0"/>
                </a:lnTo>
                <a:lnTo>
                  <a:pt x="0" y="15037468"/>
                </a:lnTo>
                <a:lnTo>
                  <a:pt x="18684271" y="15037468"/>
                </a:lnTo>
                <a:lnTo>
                  <a:pt x="18684271" y="0"/>
                </a:lnTo>
                <a:close/>
              </a:path>
            </a:pathLst>
          </a:custGeom>
          <a:blipFill>
            <a:blip r:embed="rId2"/>
            <a:stretch>
              <a:fillRect l="-3654" r="-365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-495938" flipH="1">
            <a:off x="2493354" y="1278241"/>
            <a:ext cx="9007917" cy="4578638"/>
          </a:xfrm>
          <a:custGeom>
            <a:avLst/>
            <a:gdLst/>
            <a:ahLst/>
            <a:cxnLst/>
            <a:rect l="l" t="t" r="r" b="b"/>
            <a:pathLst>
              <a:path w="9007917" h="4578638">
                <a:moveTo>
                  <a:pt x="9007917" y="0"/>
                </a:moveTo>
                <a:lnTo>
                  <a:pt x="0" y="0"/>
                </a:lnTo>
                <a:lnTo>
                  <a:pt x="0" y="4578637"/>
                </a:lnTo>
                <a:lnTo>
                  <a:pt x="9007917" y="4578637"/>
                </a:lnTo>
                <a:lnTo>
                  <a:pt x="9007917" y="0"/>
                </a:lnTo>
                <a:close/>
              </a:path>
            </a:pathLst>
          </a:custGeom>
          <a:blipFill>
            <a:blip r:embed="rId3"/>
            <a:stretch>
              <a:fillRect t="-1520" b="-152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858173">
            <a:off x="7658153" y="4982607"/>
            <a:ext cx="10775491" cy="4035911"/>
          </a:xfrm>
          <a:custGeom>
            <a:avLst/>
            <a:gdLst/>
            <a:ahLst/>
            <a:cxnLst/>
            <a:rect l="l" t="t" r="r" b="b"/>
            <a:pathLst>
              <a:path w="10775491" h="4035911">
                <a:moveTo>
                  <a:pt x="0" y="0"/>
                </a:moveTo>
                <a:lnTo>
                  <a:pt x="10775491" y="0"/>
                </a:lnTo>
                <a:lnTo>
                  <a:pt x="10775491" y="4035911"/>
                </a:lnTo>
                <a:lnTo>
                  <a:pt x="0" y="4035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5"/>
          <p:cNvGrpSpPr/>
          <p:nvPr/>
        </p:nvGrpSpPr>
        <p:grpSpPr>
          <a:xfrm rot="593083">
            <a:off x="11117331" y="-154121"/>
            <a:ext cx="6836334" cy="4486344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blipFill>
              <a:blip r:embed="rId6"/>
              <a:stretch>
                <a:fillRect t="-7142" b="-7142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78832" y="95250"/>
            <a:ext cx="27432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老師回應</a:t>
            </a:r>
          </a:p>
        </p:txBody>
      </p:sp>
      <p:sp>
        <p:nvSpPr>
          <p:cNvPr id="8" name="TextBox 8"/>
          <p:cNvSpPr txBox="1"/>
          <p:nvPr/>
        </p:nvSpPr>
        <p:spPr>
          <a:xfrm rot="-770695">
            <a:off x="3741358" y="1700604"/>
            <a:ext cx="7652389" cy="314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這次的旅程，令我有不一樣的體會，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不單讓我認識到中醫藥文化的博大精深，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也讓知道中醫藥文化與生活息息相關，從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而提升我的健康素養。</a:t>
            </a: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謝謝大會!                 ❤️🌻 洪老師</a:t>
            </a:r>
          </a:p>
        </p:txBody>
      </p:sp>
      <p:sp>
        <p:nvSpPr>
          <p:cNvPr id="9" name="TextBox 9"/>
          <p:cNvSpPr txBox="1"/>
          <p:nvPr/>
        </p:nvSpPr>
        <p:spPr>
          <a:xfrm rot="789804">
            <a:off x="9784691" y="5632431"/>
            <a:ext cx="8214643" cy="376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      中醫藥是中華文化的瑰寶，幸參加旅學，除了實地考察，更有專業中醫師深入淺出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解說，加深同學對中醫藥文化的興趣和認同，促進中醫藥文化的傳承和發展。             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                                         陳副校長😊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1B146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                           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2956" y="-2298790"/>
            <a:ext cx="19310956" cy="13040437"/>
          </a:xfrm>
          <a:custGeom>
            <a:avLst/>
            <a:gdLst/>
            <a:ahLst/>
            <a:cxnLst/>
            <a:rect l="l" t="t" r="r" b="b"/>
            <a:pathLst>
              <a:path w="19310956" h="13040437">
                <a:moveTo>
                  <a:pt x="0" y="0"/>
                </a:moveTo>
                <a:lnTo>
                  <a:pt x="19310956" y="0"/>
                </a:lnTo>
                <a:lnTo>
                  <a:pt x="19310956" y="13040437"/>
                </a:lnTo>
                <a:lnTo>
                  <a:pt x="0" y="1304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96" b="-279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833985" y="787034"/>
            <a:ext cx="14835752" cy="7193361"/>
          </a:xfrm>
          <a:custGeom>
            <a:avLst/>
            <a:gdLst/>
            <a:ahLst/>
            <a:cxnLst/>
            <a:rect l="l" t="t" r="r" b="b"/>
            <a:pathLst>
              <a:path w="14835752" h="7193361">
                <a:moveTo>
                  <a:pt x="0" y="0"/>
                </a:moveTo>
                <a:lnTo>
                  <a:pt x="14835752" y="0"/>
                </a:lnTo>
                <a:lnTo>
                  <a:pt x="14835752" y="7193361"/>
                </a:lnTo>
                <a:lnTo>
                  <a:pt x="0" y="7193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526" r="-646" b="-25155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-4786" y="7560106"/>
            <a:ext cx="15957048" cy="2671791"/>
          </a:xfrm>
          <a:custGeom>
            <a:avLst/>
            <a:gdLst/>
            <a:ahLst/>
            <a:cxnLst/>
            <a:rect l="l" t="t" r="r" b="b"/>
            <a:pathLst>
              <a:path w="15957048" h="2671791">
                <a:moveTo>
                  <a:pt x="0" y="0"/>
                </a:moveTo>
                <a:lnTo>
                  <a:pt x="15957048" y="0"/>
                </a:lnTo>
                <a:lnTo>
                  <a:pt x="15957048" y="2671791"/>
                </a:lnTo>
                <a:lnTo>
                  <a:pt x="0" y="2671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479761" y="417893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79" y="0"/>
                </a:lnTo>
                <a:lnTo>
                  <a:pt x="1764679" y="1695307"/>
                </a:lnTo>
                <a:lnTo>
                  <a:pt x="0" y="1695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6131275" y="8092215"/>
            <a:ext cx="2065983" cy="2194785"/>
            <a:chOff x="0" y="0"/>
            <a:chExt cx="544127" cy="578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4127" cy="578050"/>
            </a:xfrm>
            <a:custGeom>
              <a:avLst/>
              <a:gdLst/>
              <a:ahLst/>
              <a:cxnLst/>
              <a:rect l="l" t="t" r="r" b="b"/>
              <a:pathLst>
                <a:path w="544127" h="578050">
                  <a:moveTo>
                    <a:pt x="0" y="0"/>
                  </a:moveTo>
                  <a:lnTo>
                    <a:pt x="544127" y="0"/>
                  </a:lnTo>
                  <a:lnTo>
                    <a:pt x="544127" y="578050"/>
                  </a:lnTo>
                  <a:lnTo>
                    <a:pt x="0" y="578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44127" cy="61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222017" y="8284703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0" y="0"/>
                </a:lnTo>
                <a:lnTo>
                  <a:pt x="1884500" y="1947194"/>
                </a:lnTo>
                <a:lnTo>
                  <a:pt x="0" y="194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855188" y="7774738"/>
            <a:ext cx="10237100" cy="171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4"/>
              </a:lnSpc>
            </a:pPr>
            <a:r>
              <a:rPr lang="en-US" sz="6154">
                <a:solidFill>
                  <a:srgbClr val="DD994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出發前，家長、學生一起大合照</a:t>
            </a:r>
          </a:p>
          <a:p>
            <a:pPr algn="ctr">
              <a:lnSpc>
                <a:spcPts val="6154"/>
              </a:lnSpc>
            </a:pPr>
            <a:r>
              <a:rPr lang="en-US" sz="6154">
                <a:solidFill>
                  <a:srgbClr val="DD994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1-2-3-笑</a:t>
            </a:r>
          </a:p>
        </p:txBody>
      </p:sp>
      <p:sp>
        <p:nvSpPr>
          <p:cNvPr id="11" name="Freeform 11"/>
          <p:cNvSpPr/>
          <p:nvPr/>
        </p:nvSpPr>
        <p:spPr>
          <a:xfrm rot="913141">
            <a:off x="14896535" y="4622332"/>
            <a:ext cx="2111454" cy="2196765"/>
          </a:xfrm>
          <a:custGeom>
            <a:avLst/>
            <a:gdLst/>
            <a:ahLst/>
            <a:cxnLst/>
            <a:rect l="l" t="t" r="r" b="b"/>
            <a:pathLst>
              <a:path w="2111454" h="2196765">
                <a:moveTo>
                  <a:pt x="0" y="0"/>
                </a:moveTo>
                <a:lnTo>
                  <a:pt x="2111454" y="0"/>
                </a:lnTo>
                <a:lnTo>
                  <a:pt x="2111454" y="2196765"/>
                </a:lnTo>
                <a:lnTo>
                  <a:pt x="0" y="21967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2956" y="0"/>
            <a:ext cx="19310956" cy="13040437"/>
          </a:xfrm>
          <a:custGeom>
            <a:avLst/>
            <a:gdLst/>
            <a:ahLst/>
            <a:cxnLst/>
            <a:rect l="l" t="t" r="r" b="b"/>
            <a:pathLst>
              <a:path w="19310956" h="13040437">
                <a:moveTo>
                  <a:pt x="0" y="0"/>
                </a:moveTo>
                <a:lnTo>
                  <a:pt x="19310956" y="0"/>
                </a:lnTo>
                <a:lnTo>
                  <a:pt x="19310956" y="13040437"/>
                </a:lnTo>
                <a:lnTo>
                  <a:pt x="0" y="1304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96" b="-279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-341907" y="568309"/>
            <a:ext cx="13512800" cy="10134600"/>
          </a:xfrm>
          <a:custGeom>
            <a:avLst/>
            <a:gdLst/>
            <a:ahLst/>
            <a:cxnLst/>
            <a:rect l="l" t="t" r="r" b="b"/>
            <a:pathLst>
              <a:path w="13512800" h="10134600">
                <a:moveTo>
                  <a:pt x="13512800" y="0"/>
                </a:moveTo>
                <a:lnTo>
                  <a:pt x="0" y="0"/>
                </a:lnTo>
                <a:lnTo>
                  <a:pt x="0" y="10134600"/>
                </a:lnTo>
                <a:lnTo>
                  <a:pt x="13512800" y="10134600"/>
                </a:lnTo>
                <a:lnTo>
                  <a:pt x="135128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533430" y="1880858"/>
            <a:ext cx="5943600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50"/>
              </a:lnSpc>
            </a:pPr>
            <a:r>
              <a:rPr lang="en-US" sz="6500">
                <a:solidFill>
                  <a:srgbClr val="FC223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廣東中醫藥博物館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81047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222017" y="8284703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0" y="0"/>
                </a:lnTo>
                <a:lnTo>
                  <a:pt x="1884500" y="1947194"/>
                </a:lnTo>
                <a:lnTo>
                  <a:pt x="0" y="1947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7924399" y="2311160"/>
            <a:ext cx="1867438" cy="758647"/>
          </a:xfrm>
          <a:custGeom>
            <a:avLst/>
            <a:gdLst/>
            <a:ahLst/>
            <a:cxnLst/>
            <a:rect l="l" t="t" r="r" b="b"/>
            <a:pathLst>
              <a:path w="1867438" h="758647">
                <a:moveTo>
                  <a:pt x="0" y="0"/>
                </a:moveTo>
                <a:lnTo>
                  <a:pt x="1867438" y="0"/>
                </a:lnTo>
                <a:lnTo>
                  <a:pt x="1867438" y="758647"/>
                </a:lnTo>
                <a:lnTo>
                  <a:pt x="0" y="758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4514850" y="-171378"/>
            <a:ext cx="9258300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F2F76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兩日一夜的行程內容</a:t>
            </a:r>
          </a:p>
        </p:txBody>
      </p:sp>
      <p:sp>
        <p:nvSpPr>
          <p:cNvPr id="9" name="Freeform 9"/>
          <p:cNvSpPr/>
          <p:nvPr/>
        </p:nvSpPr>
        <p:spPr>
          <a:xfrm>
            <a:off x="12487721" y="3938347"/>
            <a:ext cx="1867438" cy="758647"/>
          </a:xfrm>
          <a:custGeom>
            <a:avLst/>
            <a:gdLst/>
            <a:ahLst/>
            <a:cxnLst/>
            <a:rect l="l" t="t" r="r" b="b"/>
            <a:pathLst>
              <a:path w="1867438" h="758647">
                <a:moveTo>
                  <a:pt x="0" y="0"/>
                </a:moveTo>
                <a:lnTo>
                  <a:pt x="1867438" y="0"/>
                </a:lnTo>
                <a:lnTo>
                  <a:pt x="1867438" y="758647"/>
                </a:lnTo>
                <a:lnTo>
                  <a:pt x="0" y="75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856264" y="3566783"/>
            <a:ext cx="9241532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8620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香雪製藥-廣東省涼茶養生館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029426"/>
            <a:ext cx="6687443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1D907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中醫藥文化體驗學習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67972" y="6331176"/>
            <a:ext cx="9658350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BA84A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中國科學院華南植物園溫室館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8622" y="7756751"/>
            <a:ext cx="8915400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990BE6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廣州神農草堂中醫藥博物館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184022" y="5400990"/>
            <a:ext cx="1867438" cy="758647"/>
          </a:xfrm>
          <a:custGeom>
            <a:avLst/>
            <a:gdLst/>
            <a:ahLst/>
            <a:cxnLst/>
            <a:rect l="l" t="t" r="r" b="b"/>
            <a:pathLst>
              <a:path w="1867438" h="758647">
                <a:moveTo>
                  <a:pt x="0" y="0"/>
                </a:moveTo>
                <a:lnTo>
                  <a:pt x="1867437" y="0"/>
                </a:lnTo>
                <a:lnTo>
                  <a:pt x="1867437" y="758647"/>
                </a:lnTo>
                <a:lnTo>
                  <a:pt x="0" y="758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>
            <a:off x="11905712" y="6817130"/>
            <a:ext cx="1867438" cy="758647"/>
          </a:xfrm>
          <a:custGeom>
            <a:avLst/>
            <a:gdLst/>
            <a:ahLst/>
            <a:cxnLst/>
            <a:rect l="l" t="t" r="r" b="b"/>
            <a:pathLst>
              <a:path w="1867438" h="758647">
                <a:moveTo>
                  <a:pt x="0" y="0"/>
                </a:moveTo>
                <a:lnTo>
                  <a:pt x="1867438" y="0"/>
                </a:lnTo>
                <a:lnTo>
                  <a:pt x="1867438" y="758646"/>
                </a:lnTo>
                <a:lnTo>
                  <a:pt x="0" y="7586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5412473" y="5200955"/>
            <a:ext cx="3731527" cy="869307"/>
          </a:xfrm>
          <a:custGeom>
            <a:avLst/>
            <a:gdLst/>
            <a:ahLst/>
            <a:cxnLst/>
            <a:rect l="l" t="t" r="r" b="b"/>
            <a:pathLst>
              <a:path w="3731527" h="869307">
                <a:moveTo>
                  <a:pt x="0" y="0"/>
                </a:moveTo>
                <a:lnTo>
                  <a:pt x="3731527" y="0"/>
                </a:lnTo>
                <a:lnTo>
                  <a:pt x="3731527" y="869307"/>
                </a:lnTo>
                <a:lnTo>
                  <a:pt x="0" y="869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1072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>
            <a:off x="1196043" y="3553638"/>
            <a:ext cx="1597336" cy="1257745"/>
          </a:xfrm>
          <a:custGeom>
            <a:avLst/>
            <a:gdLst/>
            <a:ahLst/>
            <a:cxnLst/>
            <a:rect l="l" t="t" r="r" b="b"/>
            <a:pathLst>
              <a:path w="1597336" h="1257745">
                <a:moveTo>
                  <a:pt x="0" y="0"/>
                </a:moveTo>
                <a:lnTo>
                  <a:pt x="1597337" y="0"/>
                </a:lnTo>
                <a:lnTo>
                  <a:pt x="1597337" y="1257745"/>
                </a:lnTo>
                <a:lnTo>
                  <a:pt x="0" y="12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>
            <a:off x="13954125" y="6274026"/>
            <a:ext cx="1480139" cy="1400845"/>
          </a:xfrm>
          <a:custGeom>
            <a:avLst/>
            <a:gdLst/>
            <a:ahLst/>
            <a:cxnLst/>
            <a:rect l="l" t="t" r="r" b="b"/>
            <a:pathLst>
              <a:path w="1480139" h="1400845">
                <a:moveTo>
                  <a:pt x="0" y="0"/>
                </a:moveTo>
                <a:lnTo>
                  <a:pt x="1480139" y="0"/>
                </a:lnTo>
                <a:lnTo>
                  <a:pt x="1480139" y="1400846"/>
                </a:lnTo>
                <a:lnTo>
                  <a:pt x="0" y="14008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Freeform 19"/>
          <p:cNvSpPr/>
          <p:nvPr/>
        </p:nvSpPr>
        <p:spPr>
          <a:xfrm>
            <a:off x="15198000" y="6588351"/>
            <a:ext cx="1266885" cy="1239738"/>
          </a:xfrm>
          <a:custGeom>
            <a:avLst/>
            <a:gdLst/>
            <a:ahLst/>
            <a:cxnLst/>
            <a:rect l="l" t="t" r="r" b="b"/>
            <a:pathLst>
              <a:path w="1266885" h="1239738">
                <a:moveTo>
                  <a:pt x="0" y="0"/>
                </a:moveTo>
                <a:lnTo>
                  <a:pt x="1266886" y="0"/>
                </a:lnTo>
                <a:lnTo>
                  <a:pt x="1266886" y="1239738"/>
                </a:lnTo>
                <a:lnTo>
                  <a:pt x="0" y="12397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0" name="Freeform 20"/>
          <p:cNvSpPr/>
          <p:nvPr/>
        </p:nvSpPr>
        <p:spPr>
          <a:xfrm>
            <a:off x="6313722" y="7966301"/>
            <a:ext cx="916799" cy="1056394"/>
          </a:xfrm>
          <a:custGeom>
            <a:avLst/>
            <a:gdLst/>
            <a:ahLst/>
            <a:cxnLst/>
            <a:rect l="l" t="t" r="r" b="b"/>
            <a:pathLst>
              <a:path w="916799" h="1056394">
                <a:moveTo>
                  <a:pt x="0" y="0"/>
                </a:moveTo>
                <a:lnTo>
                  <a:pt x="916800" y="0"/>
                </a:lnTo>
                <a:lnTo>
                  <a:pt x="916800" y="1056394"/>
                </a:lnTo>
                <a:lnTo>
                  <a:pt x="0" y="10563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1" name="Freeform 21"/>
          <p:cNvSpPr/>
          <p:nvPr/>
        </p:nvSpPr>
        <p:spPr>
          <a:xfrm>
            <a:off x="10239512" y="1876353"/>
            <a:ext cx="1022497" cy="1307303"/>
          </a:xfrm>
          <a:custGeom>
            <a:avLst/>
            <a:gdLst/>
            <a:ahLst/>
            <a:cxnLst/>
            <a:rect l="l" t="t" r="r" b="b"/>
            <a:pathLst>
              <a:path w="1022497" h="1307303">
                <a:moveTo>
                  <a:pt x="0" y="0"/>
                </a:moveTo>
                <a:lnTo>
                  <a:pt x="1022497" y="0"/>
                </a:lnTo>
                <a:lnTo>
                  <a:pt x="1022497" y="1307303"/>
                </a:lnTo>
                <a:lnTo>
                  <a:pt x="0" y="13073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2" name="Freeform 22"/>
          <p:cNvSpPr/>
          <p:nvPr/>
        </p:nvSpPr>
        <p:spPr>
          <a:xfrm>
            <a:off x="14905829" y="1728417"/>
            <a:ext cx="3382171" cy="3129560"/>
          </a:xfrm>
          <a:custGeom>
            <a:avLst/>
            <a:gdLst/>
            <a:ahLst/>
            <a:cxnLst/>
            <a:rect l="l" t="t" r="r" b="b"/>
            <a:pathLst>
              <a:path w="3382171" h="3129560">
                <a:moveTo>
                  <a:pt x="0" y="0"/>
                </a:moveTo>
                <a:lnTo>
                  <a:pt x="3382171" y="0"/>
                </a:lnTo>
                <a:lnTo>
                  <a:pt x="3382171" y="3129559"/>
                </a:lnTo>
                <a:lnTo>
                  <a:pt x="0" y="31295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374520" y="4243258"/>
            <a:ext cx="9328790" cy="5677314"/>
          </a:xfrm>
          <a:custGeom>
            <a:avLst/>
            <a:gdLst/>
            <a:ahLst/>
            <a:cxnLst/>
            <a:rect l="l" t="t" r="r" b="b"/>
            <a:pathLst>
              <a:path w="9328790" h="5677314">
                <a:moveTo>
                  <a:pt x="0" y="0"/>
                </a:moveTo>
                <a:lnTo>
                  <a:pt x="9328789" y="0"/>
                </a:lnTo>
                <a:lnTo>
                  <a:pt x="9328789" y="5677314"/>
                </a:lnTo>
                <a:lnTo>
                  <a:pt x="0" y="5677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5" r="-4418" b="-37760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0733144" y="4243258"/>
            <a:ext cx="6526156" cy="4829901"/>
          </a:xfrm>
          <a:custGeom>
            <a:avLst/>
            <a:gdLst/>
            <a:ahLst/>
            <a:cxnLst/>
            <a:rect l="l" t="t" r="r" b="b"/>
            <a:pathLst>
              <a:path w="6526156" h="4829901">
                <a:moveTo>
                  <a:pt x="0" y="0"/>
                </a:moveTo>
                <a:lnTo>
                  <a:pt x="6526156" y="0"/>
                </a:lnTo>
                <a:lnTo>
                  <a:pt x="6526156" y="4829901"/>
                </a:lnTo>
                <a:lnTo>
                  <a:pt x="0" y="4829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9" b="-66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2133378" y="-9144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1769370" y="95250"/>
            <a:ext cx="737463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C223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廣東中醫藥博物館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4520" y="2007188"/>
            <a:ext cx="17226812" cy="290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65"/>
              </a:lnSpc>
            </a:pPr>
            <a:r>
              <a:rPr lang="en-US" sz="4500">
                <a:solidFill>
                  <a:srgbClr val="FD596E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透過參觀，同學知道了中藥的起源，也明白了中藥的分類，</a:t>
            </a:r>
          </a:p>
          <a:p>
            <a:pPr algn="just">
              <a:lnSpc>
                <a:spcPts val="5265"/>
              </a:lnSpc>
            </a:pPr>
            <a:r>
              <a:rPr lang="en-US" sz="4500">
                <a:solidFill>
                  <a:srgbClr val="FD596E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包括：植物類中藥、動物類中藥及礦物類中藥</a:t>
            </a:r>
          </a:p>
          <a:p>
            <a:pPr algn="just">
              <a:lnSpc>
                <a:spcPts val="5265"/>
              </a:lnSpc>
            </a:pPr>
            <a:r>
              <a:rPr lang="en-US" sz="4500">
                <a:solidFill>
                  <a:srgbClr val="FD596E"/>
                </a:solidFill>
                <a:latin typeface="可画方糖体-繁"/>
                <a:ea typeface="可画方糖体-繁"/>
                <a:cs typeface="可画方糖体-繁"/>
                <a:sym typeface="可画方糖体-繁"/>
              </a:rPr>
              <a:t>透過導師的講解，更學會了不同中藥的功效、特性、服用方法等</a:t>
            </a:r>
          </a:p>
          <a:p>
            <a:pPr algn="ctr">
              <a:lnSpc>
                <a:spcPts val="7076"/>
              </a:lnSpc>
              <a:spcBef>
                <a:spcPct val="0"/>
              </a:spcBef>
            </a:pPr>
            <a:endParaRPr lang="en-US" sz="4500">
              <a:solidFill>
                <a:srgbClr val="FD596E"/>
              </a:solidFill>
              <a:latin typeface="可画方糖体-繁"/>
              <a:ea typeface="可画方糖体-繁"/>
              <a:cs typeface="可画方糖体-繁"/>
              <a:sym typeface="可画方糖体-繁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6360" y="0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6317050" y="55103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0" y="0"/>
                </a:lnTo>
                <a:lnTo>
                  <a:pt x="1884500" y="1947194"/>
                </a:lnTo>
                <a:lnTo>
                  <a:pt x="0" y="19471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5699" y="-784986"/>
            <a:ext cx="20784613" cy="11691345"/>
          </a:xfrm>
          <a:custGeom>
            <a:avLst/>
            <a:gdLst/>
            <a:ahLst/>
            <a:cxnLst/>
            <a:rect l="l" t="t" r="r" b="b"/>
            <a:pathLst>
              <a:path w="20784613" h="11691345">
                <a:moveTo>
                  <a:pt x="0" y="0"/>
                </a:moveTo>
                <a:lnTo>
                  <a:pt x="20784614" y="0"/>
                </a:lnTo>
                <a:lnTo>
                  <a:pt x="20784614" y="11691345"/>
                </a:lnTo>
                <a:lnTo>
                  <a:pt x="0" y="1169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0932134" y="847653"/>
            <a:ext cx="6532275" cy="4899206"/>
          </a:xfrm>
          <a:custGeom>
            <a:avLst/>
            <a:gdLst/>
            <a:ahLst/>
            <a:cxnLst/>
            <a:rect l="l" t="t" r="r" b="b"/>
            <a:pathLst>
              <a:path w="6532275" h="4899206">
                <a:moveTo>
                  <a:pt x="0" y="0"/>
                </a:moveTo>
                <a:lnTo>
                  <a:pt x="6532274" y="0"/>
                </a:lnTo>
                <a:lnTo>
                  <a:pt x="6532274" y="4899206"/>
                </a:lnTo>
                <a:lnTo>
                  <a:pt x="0" y="4899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028700" y="580644"/>
            <a:ext cx="6532275" cy="4899206"/>
          </a:xfrm>
          <a:custGeom>
            <a:avLst/>
            <a:gdLst/>
            <a:ahLst/>
            <a:cxnLst/>
            <a:rect l="l" t="t" r="r" b="b"/>
            <a:pathLst>
              <a:path w="6532275" h="4899206">
                <a:moveTo>
                  <a:pt x="0" y="0"/>
                </a:moveTo>
                <a:lnTo>
                  <a:pt x="6532275" y="0"/>
                </a:lnTo>
                <a:lnTo>
                  <a:pt x="6532275" y="4899206"/>
                </a:lnTo>
                <a:lnTo>
                  <a:pt x="0" y="48992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6509277" y="370737"/>
            <a:ext cx="1500046" cy="1315925"/>
          </a:xfrm>
          <a:custGeom>
            <a:avLst/>
            <a:gdLst/>
            <a:ahLst/>
            <a:cxnLst/>
            <a:rect l="l" t="t" r="r" b="b"/>
            <a:pathLst>
              <a:path w="1500046" h="1315925">
                <a:moveTo>
                  <a:pt x="0" y="0"/>
                </a:moveTo>
                <a:lnTo>
                  <a:pt x="1500046" y="0"/>
                </a:lnTo>
                <a:lnTo>
                  <a:pt x="1500046" y="1315926"/>
                </a:lnTo>
                <a:lnTo>
                  <a:pt x="0" y="1315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7962615" y="6050629"/>
            <a:ext cx="6121870" cy="3999483"/>
          </a:xfrm>
          <a:custGeom>
            <a:avLst/>
            <a:gdLst/>
            <a:ahLst/>
            <a:cxnLst/>
            <a:rect l="l" t="t" r="r" b="b"/>
            <a:pathLst>
              <a:path w="6121870" h="3999483">
                <a:moveTo>
                  <a:pt x="0" y="0"/>
                </a:moveTo>
                <a:lnTo>
                  <a:pt x="6121870" y="0"/>
                </a:lnTo>
                <a:lnTo>
                  <a:pt x="6121870" y="3999483"/>
                </a:lnTo>
                <a:lnTo>
                  <a:pt x="0" y="39994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99" b="-739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7124985" y="4595337"/>
            <a:ext cx="837629" cy="930699"/>
          </a:xfrm>
          <a:custGeom>
            <a:avLst/>
            <a:gdLst/>
            <a:ahLst/>
            <a:cxnLst/>
            <a:rect l="l" t="t" r="r" b="b"/>
            <a:pathLst>
              <a:path w="837629" h="930699">
                <a:moveTo>
                  <a:pt x="0" y="0"/>
                </a:moveTo>
                <a:lnTo>
                  <a:pt x="837630" y="0"/>
                </a:lnTo>
                <a:lnTo>
                  <a:pt x="837630" y="930699"/>
                </a:lnTo>
                <a:lnTo>
                  <a:pt x="0" y="930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3909786" y="5782664"/>
            <a:ext cx="3371596" cy="4535413"/>
          </a:xfrm>
          <a:custGeom>
            <a:avLst/>
            <a:gdLst/>
            <a:ahLst/>
            <a:cxnLst/>
            <a:rect l="l" t="t" r="r" b="b"/>
            <a:pathLst>
              <a:path w="3371596" h="4535413">
                <a:moveTo>
                  <a:pt x="0" y="0"/>
                </a:moveTo>
                <a:lnTo>
                  <a:pt x="3371596" y="0"/>
                </a:lnTo>
                <a:lnTo>
                  <a:pt x="3371596" y="4535413"/>
                </a:lnTo>
                <a:lnTo>
                  <a:pt x="0" y="4535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53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7652984" y="3364849"/>
            <a:ext cx="3200400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D596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同學們認真地聽講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21519" y="6625696"/>
            <a:ext cx="4000996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D596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聞一聞各種中藥的氣味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645494"/>
            <a:ext cx="2800350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D596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認識礦物類中藥</a:t>
            </a:r>
          </a:p>
        </p:txBody>
      </p:sp>
      <p:sp>
        <p:nvSpPr>
          <p:cNvPr id="12" name="Freeform 12"/>
          <p:cNvSpPr/>
          <p:nvPr/>
        </p:nvSpPr>
        <p:spPr>
          <a:xfrm>
            <a:off x="1937984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769370" y="104394"/>
            <a:ext cx="737463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C223E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廣東中醫藥博物館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6360" y="0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Freeform 15"/>
          <p:cNvSpPr/>
          <p:nvPr/>
        </p:nvSpPr>
        <p:spPr>
          <a:xfrm>
            <a:off x="17045594" y="4851965"/>
            <a:ext cx="837629" cy="930699"/>
          </a:xfrm>
          <a:custGeom>
            <a:avLst/>
            <a:gdLst/>
            <a:ahLst/>
            <a:cxnLst/>
            <a:rect l="l" t="t" r="r" b="b"/>
            <a:pathLst>
              <a:path w="837629" h="930699">
                <a:moveTo>
                  <a:pt x="0" y="0"/>
                </a:moveTo>
                <a:lnTo>
                  <a:pt x="837629" y="0"/>
                </a:lnTo>
                <a:lnTo>
                  <a:pt x="837629" y="930699"/>
                </a:lnTo>
                <a:lnTo>
                  <a:pt x="0" y="930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6"/>
          <p:cNvSpPr/>
          <p:nvPr/>
        </p:nvSpPr>
        <p:spPr>
          <a:xfrm>
            <a:off x="6443752" y="9258300"/>
            <a:ext cx="837629" cy="930699"/>
          </a:xfrm>
          <a:custGeom>
            <a:avLst/>
            <a:gdLst/>
            <a:ahLst/>
            <a:cxnLst/>
            <a:rect l="l" t="t" r="r" b="b"/>
            <a:pathLst>
              <a:path w="837629" h="930699">
                <a:moveTo>
                  <a:pt x="0" y="0"/>
                </a:moveTo>
                <a:lnTo>
                  <a:pt x="837630" y="0"/>
                </a:lnTo>
                <a:lnTo>
                  <a:pt x="837630" y="930699"/>
                </a:lnTo>
                <a:lnTo>
                  <a:pt x="0" y="930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7" name="Freeform 17"/>
          <p:cNvSpPr/>
          <p:nvPr/>
        </p:nvSpPr>
        <p:spPr>
          <a:xfrm>
            <a:off x="16222017" y="8284703"/>
            <a:ext cx="1884500" cy="1947194"/>
          </a:xfrm>
          <a:custGeom>
            <a:avLst/>
            <a:gdLst/>
            <a:ahLst/>
            <a:cxnLst/>
            <a:rect l="l" t="t" r="r" b="b"/>
            <a:pathLst>
              <a:path w="1884500" h="1947194">
                <a:moveTo>
                  <a:pt x="0" y="0"/>
                </a:moveTo>
                <a:lnTo>
                  <a:pt x="1884500" y="0"/>
                </a:lnTo>
                <a:lnTo>
                  <a:pt x="1884500" y="1947194"/>
                </a:lnTo>
                <a:lnTo>
                  <a:pt x="0" y="194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8" name="Freeform 18"/>
          <p:cNvSpPr/>
          <p:nvPr/>
        </p:nvSpPr>
        <p:spPr>
          <a:xfrm>
            <a:off x="13779456" y="9258300"/>
            <a:ext cx="837629" cy="930699"/>
          </a:xfrm>
          <a:custGeom>
            <a:avLst/>
            <a:gdLst/>
            <a:ahLst/>
            <a:cxnLst/>
            <a:rect l="l" t="t" r="r" b="b"/>
            <a:pathLst>
              <a:path w="837629" h="930699">
                <a:moveTo>
                  <a:pt x="0" y="0"/>
                </a:moveTo>
                <a:lnTo>
                  <a:pt x="837630" y="0"/>
                </a:lnTo>
                <a:lnTo>
                  <a:pt x="837630" y="930699"/>
                </a:lnTo>
                <a:lnTo>
                  <a:pt x="0" y="930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213044"/>
            <a:ext cx="18288000" cy="13716002"/>
          </a:xfrm>
          <a:custGeom>
            <a:avLst/>
            <a:gdLst/>
            <a:ahLst/>
            <a:cxnLst/>
            <a:rect l="l" t="t" r="r" b="b"/>
            <a:pathLst>
              <a:path w="18288000" h="13716002">
                <a:moveTo>
                  <a:pt x="0" y="0"/>
                </a:moveTo>
                <a:lnTo>
                  <a:pt x="18288000" y="0"/>
                </a:lnTo>
                <a:lnTo>
                  <a:pt x="18288000" y="13716002"/>
                </a:lnTo>
                <a:lnTo>
                  <a:pt x="0" y="13716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5421648" y="4352461"/>
            <a:ext cx="4176999" cy="3132749"/>
          </a:xfrm>
          <a:custGeom>
            <a:avLst/>
            <a:gdLst/>
            <a:ahLst/>
            <a:cxnLst/>
            <a:rect l="l" t="t" r="r" b="b"/>
            <a:pathLst>
              <a:path w="4176999" h="3132749">
                <a:moveTo>
                  <a:pt x="0" y="0"/>
                </a:moveTo>
                <a:lnTo>
                  <a:pt x="4176999" y="0"/>
                </a:lnTo>
                <a:lnTo>
                  <a:pt x="4176999" y="3132750"/>
                </a:lnTo>
                <a:lnTo>
                  <a:pt x="0" y="3132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712799" y="3669408"/>
            <a:ext cx="2825175" cy="3766900"/>
          </a:xfrm>
          <a:custGeom>
            <a:avLst/>
            <a:gdLst/>
            <a:ahLst/>
            <a:cxnLst/>
            <a:rect l="l" t="t" r="r" b="b"/>
            <a:pathLst>
              <a:path w="2825175" h="3766900">
                <a:moveTo>
                  <a:pt x="0" y="0"/>
                </a:moveTo>
                <a:lnTo>
                  <a:pt x="2825175" y="0"/>
                </a:lnTo>
                <a:lnTo>
                  <a:pt x="2825175" y="3766900"/>
                </a:lnTo>
                <a:lnTo>
                  <a:pt x="0" y="376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0153429" y="4000036"/>
            <a:ext cx="3615293" cy="4820391"/>
          </a:xfrm>
          <a:custGeom>
            <a:avLst/>
            <a:gdLst/>
            <a:ahLst/>
            <a:cxnLst/>
            <a:rect l="l" t="t" r="r" b="b"/>
            <a:pathLst>
              <a:path w="3615293" h="4820391">
                <a:moveTo>
                  <a:pt x="0" y="0"/>
                </a:moveTo>
                <a:lnTo>
                  <a:pt x="3615293" y="0"/>
                </a:lnTo>
                <a:lnTo>
                  <a:pt x="3615293" y="4820391"/>
                </a:lnTo>
                <a:lnTo>
                  <a:pt x="0" y="4820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30694"/>
            <a:ext cx="182880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8620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香雪製藥-廣東省涼茶養生館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542586"/>
            <a:ext cx="18288000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在涼茶養生館，同學能夠學習到「上清飲」涼茶的故事、</a:t>
            </a:r>
          </a:p>
          <a:p>
            <a:pPr algn="ctr">
              <a:lnSpc>
                <a:spcPts val="6299"/>
              </a:lnSpc>
            </a:pPr>
            <a:r>
              <a:rPr lang="en-US" sz="4500" u="sng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王老吉</a:t>
            </a:r>
            <a:r>
              <a:rPr lang="en-US" sz="4500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涼茶的傳承，也能認識到不同的製藥器具、藥材等，這些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知識與同學的日常生活息息相關，所以他們對這些資訊十分有興趣。</a:t>
            </a:r>
          </a:p>
        </p:txBody>
      </p:sp>
      <p:sp>
        <p:nvSpPr>
          <p:cNvPr id="8" name="Freeform 8"/>
          <p:cNvSpPr/>
          <p:nvPr/>
        </p:nvSpPr>
        <p:spPr>
          <a:xfrm>
            <a:off x="14325665" y="55103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6317050" y="55103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12498959" y="7968316"/>
            <a:ext cx="2164363" cy="1704223"/>
          </a:xfrm>
          <a:custGeom>
            <a:avLst/>
            <a:gdLst/>
            <a:ahLst/>
            <a:cxnLst/>
            <a:rect l="l" t="t" r="r" b="b"/>
            <a:pathLst>
              <a:path w="2164363" h="1704223">
                <a:moveTo>
                  <a:pt x="0" y="0"/>
                </a:moveTo>
                <a:lnTo>
                  <a:pt x="2164363" y="0"/>
                </a:lnTo>
                <a:lnTo>
                  <a:pt x="2164363" y="1704222"/>
                </a:lnTo>
                <a:lnTo>
                  <a:pt x="0" y="1704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122" y="-661537"/>
            <a:ext cx="18158878" cy="11178639"/>
          </a:xfrm>
          <a:custGeom>
            <a:avLst/>
            <a:gdLst/>
            <a:ahLst/>
            <a:cxnLst/>
            <a:rect l="l" t="t" r="r" b="b"/>
            <a:pathLst>
              <a:path w="18158878" h="11178639">
                <a:moveTo>
                  <a:pt x="0" y="0"/>
                </a:moveTo>
                <a:lnTo>
                  <a:pt x="18158878" y="0"/>
                </a:lnTo>
                <a:lnTo>
                  <a:pt x="18158878" y="11178639"/>
                </a:lnTo>
                <a:lnTo>
                  <a:pt x="0" y="111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3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29122" y="4764397"/>
            <a:ext cx="7943046" cy="5522603"/>
          </a:xfrm>
          <a:custGeom>
            <a:avLst/>
            <a:gdLst/>
            <a:ahLst/>
            <a:cxnLst/>
            <a:rect l="l" t="t" r="r" b="b"/>
            <a:pathLst>
              <a:path w="7943046" h="5522603">
                <a:moveTo>
                  <a:pt x="0" y="0"/>
                </a:moveTo>
                <a:lnTo>
                  <a:pt x="7943046" y="0"/>
                </a:lnTo>
                <a:lnTo>
                  <a:pt x="7943046" y="5522603"/>
                </a:lnTo>
                <a:lnTo>
                  <a:pt x="0" y="5522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32" r="-14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0099367" y="4821999"/>
            <a:ext cx="8188633" cy="5522603"/>
          </a:xfrm>
          <a:custGeom>
            <a:avLst/>
            <a:gdLst/>
            <a:ahLst/>
            <a:cxnLst/>
            <a:rect l="l" t="t" r="r" b="b"/>
            <a:pathLst>
              <a:path w="8188633" h="5522603">
                <a:moveTo>
                  <a:pt x="0" y="0"/>
                </a:moveTo>
                <a:lnTo>
                  <a:pt x="8188633" y="0"/>
                </a:lnTo>
                <a:lnTo>
                  <a:pt x="8188633" y="5522603"/>
                </a:lnTo>
                <a:lnTo>
                  <a:pt x="0" y="5522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14" r="-81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2885131" y="-247482"/>
            <a:ext cx="853063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8620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香雪製藥-廣東省涼茶養生館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8932" y="666918"/>
            <a:ext cx="55626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925B42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工作坊─製作香囊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514" y="1974024"/>
            <a:ext cx="17925037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同學先學習幾種藥材的作用，其中包括：艾葉、紫蘇、廣藿香、薄荷及丁香。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914D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然後再學習製作香囊的步驟，最後根據不同藥材的特性，親手製作「獨一無二」的香囊。</a:t>
            </a:r>
          </a:p>
        </p:txBody>
      </p:sp>
      <p:sp>
        <p:nvSpPr>
          <p:cNvPr id="8" name="Freeform 8"/>
          <p:cNvSpPr/>
          <p:nvPr/>
        </p:nvSpPr>
        <p:spPr>
          <a:xfrm>
            <a:off x="14325665" y="55103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6317050" y="55103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7394660" y="8697362"/>
            <a:ext cx="3100864" cy="1589638"/>
          </a:xfrm>
          <a:custGeom>
            <a:avLst/>
            <a:gdLst/>
            <a:ahLst/>
            <a:cxnLst/>
            <a:rect l="l" t="t" r="r" b="b"/>
            <a:pathLst>
              <a:path w="3100864" h="1589638">
                <a:moveTo>
                  <a:pt x="0" y="0"/>
                </a:moveTo>
                <a:lnTo>
                  <a:pt x="3100864" y="0"/>
                </a:lnTo>
                <a:lnTo>
                  <a:pt x="3100864" y="1589638"/>
                </a:lnTo>
                <a:lnTo>
                  <a:pt x="0" y="1589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8039095" y="4821999"/>
            <a:ext cx="2209810" cy="2273967"/>
          </a:xfrm>
          <a:custGeom>
            <a:avLst/>
            <a:gdLst/>
            <a:ahLst/>
            <a:cxnLst/>
            <a:rect l="l" t="t" r="r" b="b"/>
            <a:pathLst>
              <a:path w="2209810" h="2273967">
                <a:moveTo>
                  <a:pt x="0" y="0"/>
                </a:moveTo>
                <a:lnTo>
                  <a:pt x="2209810" y="0"/>
                </a:lnTo>
                <a:lnTo>
                  <a:pt x="2209810" y="2273967"/>
                </a:lnTo>
                <a:lnTo>
                  <a:pt x="0" y="227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122" y="-661537"/>
            <a:ext cx="18158878" cy="11178639"/>
          </a:xfrm>
          <a:custGeom>
            <a:avLst/>
            <a:gdLst/>
            <a:ahLst/>
            <a:cxnLst/>
            <a:rect l="l" t="t" r="r" b="b"/>
            <a:pathLst>
              <a:path w="18158878" h="11178639">
                <a:moveTo>
                  <a:pt x="0" y="0"/>
                </a:moveTo>
                <a:lnTo>
                  <a:pt x="18158878" y="0"/>
                </a:lnTo>
                <a:lnTo>
                  <a:pt x="18158878" y="11178639"/>
                </a:lnTo>
                <a:lnTo>
                  <a:pt x="0" y="111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3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885131" y="-247482"/>
            <a:ext cx="853063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F86204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香雪製藥-廣東省涼茶養生館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8932" y="666918"/>
            <a:ext cx="5562600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6000">
                <a:solidFill>
                  <a:srgbClr val="925B42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工作坊─製作香囊</a:t>
            </a:r>
          </a:p>
        </p:txBody>
      </p:sp>
      <p:sp>
        <p:nvSpPr>
          <p:cNvPr id="5" name="Freeform 5"/>
          <p:cNvSpPr/>
          <p:nvPr/>
        </p:nvSpPr>
        <p:spPr>
          <a:xfrm>
            <a:off x="14325665" y="55103"/>
            <a:ext cx="1764680" cy="1695306"/>
          </a:xfrm>
          <a:custGeom>
            <a:avLst/>
            <a:gdLst/>
            <a:ahLst/>
            <a:cxnLst/>
            <a:rect l="l" t="t" r="r" b="b"/>
            <a:pathLst>
              <a:path w="1764680" h="1695306">
                <a:moveTo>
                  <a:pt x="0" y="0"/>
                </a:moveTo>
                <a:lnTo>
                  <a:pt x="1764680" y="0"/>
                </a:lnTo>
                <a:lnTo>
                  <a:pt x="1764680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317050" y="55103"/>
            <a:ext cx="1640723" cy="1695306"/>
          </a:xfrm>
          <a:custGeom>
            <a:avLst/>
            <a:gdLst/>
            <a:ahLst/>
            <a:cxnLst/>
            <a:rect l="l" t="t" r="r" b="b"/>
            <a:pathLst>
              <a:path w="1640723" h="1695306">
                <a:moveTo>
                  <a:pt x="0" y="0"/>
                </a:moveTo>
                <a:lnTo>
                  <a:pt x="1640722" y="0"/>
                </a:lnTo>
                <a:lnTo>
                  <a:pt x="1640722" y="1695306"/>
                </a:lnTo>
                <a:lnTo>
                  <a:pt x="0" y="169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411633" y="2057568"/>
            <a:ext cx="5914495" cy="4435871"/>
          </a:xfrm>
          <a:custGeom>
            <a:avLst/>
            <a:gdLst/>
            <a:ahLst/>
            <a:cxnLst/>
            <a:rect l="l" t="t" r="r" b="b"/>
            <a:pathLst>
              <a:path w="5914495" h="4435871">
                <a:moveTo>
                  <a:pt x="0" y="0"/>
                </a:moveTo>
                <a:lnTo>
                  <a:pt x="5914495" y="0"/>
                </a:lnTo>
                <a:lnTo>
                  <a:pt x="5914495" y="4435872"/>
                </a:lnTo>
                <a:lnTo>
                  <a:pt x="0" y="4435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3901184" y="4876343"/>
            <a:ext cx="4056588" cy="5410657"/>
          </a:xfrm>
          <a:custGeom>
            <a:avLst/>
            <a:gdLst/>
            <a:ahLst/>
            <a:cxnLst/>
            <a:rect l="l" t="t" r="r" b="b"/>
            <a:pathLst>
              <a:path w="4056588" h="5410657">
                <a:moveTo>
                  <a:pt x="0" y="0"/>
                </a:moveTo>
                <a:lnTo>
                  <a:pt x="4056588" y="0"/>
                </a:lnTo>
                <a:lnTo>
                  <a:pt x="4056588" y="5410657"/>
                </a:lnTo>
                <a:lnTo>
                  <a:pt x="0" y="54106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6788932" y="3318673"/>
            <a:ext cx="6733526" cy="5050145"/>
          </a:xfrm>
          <a:custGeom>
            <a:avLst/>
            <a:gdLst/>
            <a:ahLst/>
            <a:cxnLst/>
            <a:rect l="l" t="t" r="r" b="b"/>
            <a:pathLst>
              <a:path w="6733526" h="5050145">
                <a:moveTo>
                  <a:pt x="0" y="0"/>
                </a:moveTo>
                <a:lnTo>
                  <a:pt x="6733526" y="0"/>
                </a:lnTo>
                <a:lnTo>
                  <a:pt x="6733526" y="5050145"/>
                </a:lnTo>
                <a:lnTo>
                  <a:pt x="0" y="505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6955908" y="2218967"/>
            <a:ext cx="437618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DD994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專心地製作香囊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01184" y="3147223"/>
            <a:ext cx="4376183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DD994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香囊完成了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DD9943"/>
                </a:solidFill>
                <a:latin typeface="可画乐淘淘-简"/>
                <a:ea typeface="可画乐淘淘-简"/>
                <a:cs typeface="可画乐淘淘-简"/>
                <a:sym typeface="可画乐淘淘-简"/>
              </a:rPr>
              <a:t>看看同學的成品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79499" y="1600368"/>
            <a:ext cx="1246516" cy="1003906"/>
          </a:xfrm>
          <a:custGeom>
            <a:avLst/>
            <a:gdLst/>
            <a:ahLst/>
            <a:cxnLst/>
            <a:rect l="l" t="t" r="r" b="b"/>
            <a:pathLst>
              <a:path w="1246516" h="1003906">
                <a:moveTo>
                  <a:pt x="0" y="0"/>
                </a:moveTo>
                <a:lnTo>
                  <a:pt x="1246517" y="0"/>
                </a:lnTo>
                <a:lnTo>
                  <a:pt x="1246517" y="1003906"/>
                </a:lnTo>
                <a:lnTo>
                  <a:pt x="0" y="1003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15444893" y="7581671"/>
            <a:ext cx="1288766" cy="660678"/>
          </a:xfrm>
          <a:custGeom>
            <a:avLst/>
            <a:gdLst/>
            <a:ahLst/>
            <a:cxnLst/>
            <a:rect l="l" t="t" r="r" b="b"/>
            <a:pathLst>
              <a:path w="1288766" h="660678">
                <a:moveTo>
                  <a:pt x="0" y="0"/>
                </a:moveTo>
                <a:lnTo>
                  <a:pt x="1288765" y="0"/>
                </a:lnTo>
                <a:lnTo>
                  <a:pt x="1288765" y="660678"/>
                </a:lnTo>
                <a:lnTo>
                  <a:pt x="0" y="66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309</Words>
  <Application>Microsoft Office PowerPoint</Application>
  <PresentationFormat>自訂</PresentationFormat>
  <Paragraphs>82</Paragraphs>
  <Slides>20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可画方糖体-繁</vt:lpstr>
      <vt:lpstr>Calibri</vt:lpstr>
      <vt:lpstr>可画乐淘淘-简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明道-嶺南中醫藥文化‧旅學</dc:title>
  <cp:lastModifiedBy>Elsa CCCF</cp:lastModifiedBy>
  <cp:revision>2</cp:revision>
  <dcterms:created xsi:type="dcterms:W3CDTF">2006-08-16T00:00:00Z</dcterms:created>
  <dcterms:modified xsi:type="dcterms:W3CDTF">2025-01-03T02:41:39Z</dcterms:modified>
  <dc:identifier>DAGY35rWqLQ</dc:identifier>
</cp:coreProperties>
</file>